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88" r:id="rId2"/>
  </p:sldMasterIdLst>
  <p:notesMasterIdLst>
    <p:notesMasterId r:id="rId27"/>
  </p:notesMasterIdLst>
  <p:sldIdLst>
    <p:sldId id="285" r:id="rId3"/>
    <p:sldId id="450" r:id="rId4"/>
    <p:sldId id="429" r:id="rId5"/>
    <p:sldId id="453" r:id="rId6"/>
    <p:sldId id="885" r:id="rId7"/>
    <p:sldId id="394" r:id="rId8"/>
    <p:sldId id="886" r:id="rId9"/>
    <p:sldId id="887" r:id="rId10"/>
    <p:sldId id="455" r:id="rId11"/>
    <p:sldId id="457" r:id="rId12"/>
    <p:sldId id="446" r:id="rId13"/>
    <p:sldId id="451" r:id="rId14"/>
    <p:sldId id="888" r:id="rId15"/>
    <p:sldId id="434" r:id="rId16"/>
    <p:sldId id="436" r:id="rId17"/>
    <p:sldId id="435" r:id="rId18"/>
    <p:sldId id="437" r:id="rId19"/>
    <p:sldId id="889" r:id="rId20"/>
    <p:sldId id="890" r:id="rId21"/>
    <p:sldId id="452" r:id="rId22"/>
    <p:sldId id="892" r:id="rId23"/>
    <p:sldId id="895" r:id="rId24"/>
    <p:sldId id="442" r:id="rId25"/>
    <p:sldId id="44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BAA63F-EFEF-40F3-B6F6-91726AFD5A73}">
          <p14:sldIdLst>
            <p14:sldId id="285"/>
            <p14:sldId id="450"/>
            <p14:sldId id="429"/>
            <p14:sldId id="453"/>
            <p14:sldId id="885"/>
            <p14:sldId id="394"/>
            <p14:sldId id="886"/>
            <p14:sldId id="887"/>
            <p14:sldId id="455"/>
            <p14:sldId id="457"/>
            <p14:sldId id="446"/>
            <p14:sldId id="451"/>
            <p14:sldId id="888"/>
            <p14:sldId id="434"/>
            <p14:sldId id="436"/>
            <p14:sldId id="435"/>
            <p14:sldId id="437"/>
            <p14:sldId id="889"/>
            <p14:sldId id="890"/>
            <p14:sldId id="452"/>
            <p14:sldId id="892"/>
            <p14:sldId id="895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9"/>
    <a:srgbClr val="1CADE4"/>
    <a:srgbClr val="000000"/>
    <a:srgbClr val="035D9E"/>
    <a:srgbClr val="565656"/>
    <a:srgbClr val="96A9BA"/>
    <a:srgbClr val="595959"/>
    <a:srgbClr val="026C9B"/>
    <a:srgbClr val="B4B4B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59" d="100"/>
          <a:sy n="59" d="100"/>
        </p:scale>
        <p:origin x="1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0D13-5342-4752-A543-EA8D34D31BA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DB09-258A-4783-A1E8-9381C73E0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ame-icons.net/lorc/originals/cauldron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1DB09-258A-4783-A1E8-9381C73E0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7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1DB09-258A-4783-A1E8-9381C73E07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8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1DB09-258A-4783-A1E8-9381C73E07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1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1DB09-258A-4783-A1E8-9381C73E07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3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1DB09-258A-4783-A1E8-9381C73E07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9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://game-icons.net/lorc/originals/cauldron.html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1DB09-258A-4783-A1E8-9381C73E07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3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203" y="6441814"/>
            <a:ext cx="486571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person, cutting, document, scissors&#10;&#10;Description generated with high confidence">
            <a:extLst>
              <a:ext uri="{FF2B5EF4-FFF2-40B4-BE49-F238E27FC236}">
                <a16:creationId xmlns:a16="http://schemas.microsoft.com/office/drawing/2014/main" id="{5AC006F4-A43A-4F28-9C0E-AE636FD97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"/>
            <a:ext cx="9377362" cy="6331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DFCED2-C77D-4FDA-ADB5-66C3B4C6A8A6}"/>
              </a:ext>
            </a:extLst>
          </p:cNvPr>
          <p:cNvSpPr/>
          <p:nvPr userDrawn="1"/>
        </p:nvSpPr>
        <p:spPr>
          <a:xfrm>
            <a:off x="0" y="5078027"/>
            <a:ext cx="12191999" cy="12537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186D2B9C-CBE4-41F7-834E-F80326D53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9" y="229156"/>
            <a:ext cx="5827510" cy="594109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A6CDA2E9-ED5E-46E8-AAF7-9C0968BC257B}"/>
              </a:ext>
            </a:extLst>
          </p:cNvPr>
          <p:cNvSpPr/>
          <p:nvPr userDrawn="1"/>
        </p:nvSpPr>
        <p:spPr>
          <a:xfrm>
            <a:off x="1748901" y="4341767"/>
            <a:ext cx="7874493" cy="1107996"/>
          </a:xfrm>
          <a:prstGeom prst="round1Rect">
            <a:avLst/>
          </a:prstGeom>
          <a:solidFill>
            <a:srgbClr val="006A99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FD61E-54AC-4CAC-8485-66E1C9A6943F}"/>
              </a:ext>
            </a:extLst>
          </p:cNvPr>
          <p:cNvSpPr txBox="1"/>
          <p:nvPr userDrawn="1"/>
        </p:nvSpPr>
        <p:spPr>
          <a:xfrm>
            <a:off x="2041864" y="5611411"/>
            <a:ext cx="718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Sub-Title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D30DE-5615-4923-9C1D-0DBC600D68F9}"/>
              </a:ext>
            </a:extLst>
          </p:cNvPr>
          <p:cNvSpPr txBox="1"/>
          <p:nvPr userDrawn="1"/>
        </p:nvSpPr>
        <p:spPr>
          <a:xfrm>
            <a:off x="2325950" y="4545367"/>
            <a:ext cx="677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19B886-8DD6-4424-81D9-BECEAA566F59}"/>
              </a:ext>
            </a:extLst>
          </p:cNvPr>
          <p:cNvSpPr txBox="1"/>
          <p:nvPr userDrawn="1"/>
        </p:nvSpPr>
        <p:spPr>
          <a:xfrm>
            <a:off x="10144602" y="6526931"/>
            <a:ext cx="2022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2018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30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D820-6872-4BEB-9BDB-BD8843A2787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203" y="6441814"/>
            <a:ext cx="486571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person, cutting, document, scissors&#10;&#10;Description generated with high confidence">
            <a:extLst>
              <a:ext uri="{FF2B5EF4-FFF2-40B4-BE49-F238E27FC236}">
                <a16:creationId xmlns:a16="http://schemas.microsoft.com/office/drawing/2014/main" id="{5AC006F4-A43A-4F28-9C0E-AE636FD97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"/>
            <a:ext cx="9377362" cy="6331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DFCED2-C77D-4FDA-ADB5-66C3B4C6A8A6}"/>
              </a:ext>
            </a:extLst>
          </p:cNvPr>
          <p:cNvSpPr/>
          <p:nvPr userDrawn="1"/>
        </p:nvSpPr>
        <p:spPr>
          <a:xfrm>
            <a:off x="0" y="5078027"/>
            <a:ext cx="12191999" cy="12537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186D2B9C-CBE4-41F7-834E-F80326D53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9" y="229156"/>
            <a:ext cx="5827510" cy="594109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A6CDA2E9-ED5E-46E8-AAF7-9C0968BC257B}"/>
              </a:ext>
            </a:extLst>
          </p:cNvPr>
          <p:cNvSpPr/>
          <p:nvPr userDrawn="1"/>
        </p:nvSpPr>
        <p:spPr>
          <a:xfrm>
            <a:off x="1748901" y="4341767"/>
            <a:ext cx="7874493" cy="1107996"/>
          </a:xfrm>
          <a:prstGeom prst="round1Rect">
            <a:avLst/>
          </a:prstGeom>
          <a:solidFill>
            <a:srgbClr val="006A99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19B886-8DD6-4424-81D9-BECEAA566F59}"/>
              </a:ext>
            </a:extLst>
          </p:cNvPr>
          <p:cNvSpPr txBox="1"/>
          <p:nvPr userDrawn="1"/>
        </p:nvSpPr>
        <p:spPr>
          <a:xfrm>
            <a:off x="10144602" y="6526931"/>
            <a:ext cx="2022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2018  All Rights Reserved.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AA191FE-6C0E-4E46-9EC2-CE440462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944" y="4489009"/>
            <a:ext cx="7662672" cy="813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FC10A0-4211-44B8-8922-6E390623BE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7944" y="5608568"/>
            <a:ext cx="7662672" cy="43021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335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6019"/>
            <a:ext cx="10058400" cy="932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66687"/>
            <a:ext cx="10058400" cy="45024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583BFA18-3F9C-458C-85B8-ED531DEE1D6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36836B2E-2E79-4F4D-8E36-66FE61353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A63E1-47BE-4997-8A44-245916E877E7}"/>
              </a:ext>
            </a:extLst>
          </p:cNvPr>
          <p:cNvCxnSpPr>
            <a:cxnSpLocks/>
          </p:cNvCxnSpPr>
          <p:nvPr userDrawn="1"/>
        </p:nvCxnSpPr>
        <p:spPr>
          <a:xfrm>
            <a:off x="1139812" y="1128247"/>
            <a:ext cx="10063212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42681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C19B61-6EC5-47DC-9DBA-2CC862EB00EB}"/>
              </a:ext>
            </a:extLst>
          </p:cNvPr>
          <p:cNvCxnSpPr/>
          <p:nvPr userDrawn="1"/>
        </p:nvCxnSpPr>
        <p:spPr>
          <a:xfrm>
            <a:off x="1097280" y="4341897"/>
            <a:ext cx="9966960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A2D035-355A-49C8-BDC3-31BA56C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DE851A49-3350-4ACC-95D4-268A0DC029F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470B4B-B044-4254-AAFF-409C205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9FF38C6-D11A-4C1D-B4EE-DE996015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0F54679C-B9D2-4B90-9A91-7F228873B3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415850"/>
            <a:ext cx="4937760" cy="4453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15850"/>
            <a:ext cx="4937760" cy="4453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E83D07-482F-415F-B84C-6CE40C3FD66A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236936"/>
            <a:ext cx="10063212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E751D53-0278-4E39-BBC3-408E797C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A252C922-869E-48C1-A23D-AA665A019C3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FE4927D-1F05-419D-B3A3-E1D6BDAA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3F4D9A6-FD3C-402D-BD0E-1A6DEC61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99A8CDF6-906E-4174-9E23-71B7E50FE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3477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71058"/>
            <a:ext cx="4937760" cy="395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3477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71057"/>
            <a:ext cx="4937760" cy="395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1C7C91-2A8B-40CF-BC2F-3B283749F7D4}"/>
              </a:ext>
            </a:extLst>
          </p:cNvPr>
          <p:cNvCxnSpPr>
            <a:cxnSpLocks/>
          </p:cNvCxnSpPr>
          <p:nvPr userDrawn="1"/>
        </p:nvCxnSpPr>
        <p:spPr>
          <a:xfrm>
            <a:off x="1139812" y="1236936"/>
            <a:ext cx="10063212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E032D84-24B4-4BF7-9CBB-AE100681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42E7E4E3-DF33-4CAD-9619-0F7E1B04C7D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D4FBA6-B4E6-4FF4-8DF8-18B08ACB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A0FAC75-03EF-49E6-9D56-669B8FFA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F6837068-2FAE-4828-A75F-24101EBD28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E3E65-67CD-4DCC-A59D-A0E65730327C}"/>
              </a:ext>
            </a:extLst>
          </p:cNvPr>
          <p:cNvCxnSpPr>
            <a:cxnSpLocks/>
          </p:cNvCxnSpPr>
          <p:nvPr userDrawn="1"/>
        </p:nvCxnSpPr>
        <p:spPr>
          <a:xfrm>
            <a:off x="1139812" y="1068888"/>
            <a:ext cx="10063212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96B4715-3AC0-4846-B4F9-0FD3E02C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7D764590-10D7-4463-BA2C-39B6931845C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86C951-4D2F-485C-8B5D-0F49E5FD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36B57A8-DDAB-40FC-BB91-23C9C12D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3ACAABA2-F76C-46CD-9FC5-0D5B9973D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41EDE43-8FC3-4703-A880-E8E92496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73096CC3-3C8C-4132-AA41-7A6F8F9E32D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700324-7BE4-47F5-AF82-FED8FCE3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019E4B-D883-4A54-BC82-8DFD821B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993A9F3B-C48E-47B2-A6E8-0982BC0EA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4F18BD-4E7D-4FBB-8EF8-3DBBA3FA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3868BE-47F6-492F-9608-0BFF9FA743E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7F84BB-2F77-4EE4-90F7-34BF0B92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6B9F69-C646-4412-8C55-7F00CB73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D40D35-DBD1-454B-8558-E097EA4A1B9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C1A88F-DCF5-4009-99F7-C8DA0D7FAAF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381047"/>
            <a:ext cx="2626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56F81FB4-D82D-4C36-B761-CEEBAEB399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3" y="603633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AN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40026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DEA066-E153-4611-9B92-48BDA4B2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7AC60B2C-EAEC-467A-8881-8A37083683F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712B64C-7A7F-4BDE-86F2-1866384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8305" y="6421969"/>
            <a:ext cx="36401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DF1160-4B72-4EFD-96D8-D4F91AA2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2F9BA638-8CC0-47E4-9033-2B1863733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 userDrawn="1"/>
        </p:nvSpPr>
        <p:spPr>
          <a:xfrm>
            <a:off x="-9600" y="290284"/>
            <a:ext cx="12201600" cy="5712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0246" y="509937"/>
            <a:ext cx="11621911" cy="531900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  <a:lvl6pPr>
              <a:defRPr>
                <a:latin typeface="Calibri" charset="0"/>
                <a:ea typeface="Calibri" charset="0"/>
                <a:cs typeface="Calibri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6019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36836B2E-2E79-4F4D-8E36-66FE61353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3B1747-9DCA-4163-BA62-E60EC7191A99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661513"/>
            <a:ext cx="100632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A677EC-214D-4EAB-A4CD-D04A2C9647BE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699829"/>
            <a:ext cx="10067544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27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">
    <p:bg>
      <p:bgPr>
        <a:solidFill>
          <a:srgbClr val="00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6177"/>
            <a:ext cx="12192000" cy="584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268224" y="539496"/>
            <a:ext cx="11655552" cy="5458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419" y="6247910"/>
            <a:ext cx="548640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26BE5E61-4321-EF49-A5F5-B08C03089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237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6A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F184A7-FDE0-4DD8-B3BF-5E6192EC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BD0961-0724-4394-81F1-57B1085C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65A943-09B5-47C8-A74B-8257E4F7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7AE8ABF6-66CA-4DAA-B061-B08CE7BDF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BC11E2-8E32-45B6-840B-8152F0C79070}"/>
              </a:ext>
            </a:extLst>
          </p:cNvPr>
          <p:cNvCxnSpPr>
            <a:cxnSpLocks/>
          </p:cNvCxnSpPr>
          <p:nvPr userDrawn="1"/>
        </p:nvCxnSpPr>
        <p:spPr>
          <a:xfrm>
            <a:off x="1088136" y="4212689"/>
            <a:ext cx="100632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D82183-97CC-4911-BEF2-9FF2A7F46DA8}"/>
              </a:ext>
            </a:extLst>
          </p:cNvPr>
          <p:cNvCxnSpPr>
            <a:cxnSpLocks/>
          </p:cNvCxnSpPr>
          <p:nvPr userDrawn="1"/>
        </p:nvCxnSpPr>
        <p:spPr>
          <a:xfrm>
            <a:off x="1088136" y="4251005"/>
            <a:ext cx="10067544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48070"/>
            <a:ext cx="4937760" cy="39210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948071"/>
            <a:ext cx="4937760" cy="3921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BAF824-EE8E-4B0E-A985-4C076FEB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8E5F8F-B213-4D90-955B-5F87BE74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4A7527-92AA-434F-8DF6-CD885B9B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7C96BC9E-C9A3-484F-A29F-BE1BC14B0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BAA27E-FE57-4CFD-9F42-168A24756644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752953"/>
            <a:ext cx="100632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B6642E-FD4C-4ED8-8AE7-58C5213AD448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791269"/>
            <a:ext cx="10067544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8262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618911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8262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8910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65DF7B2-B31C-47BF-B6E2-486FD98D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70D1B9B-660A-4355-99DF-68F60BA3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2485C9-F7A7-4400-BF5F-C51ACEB8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7DC3F9E6-1F87-47B8-B8CC-51131EA7C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E000F-B3E3-4E99-9EB8-5D0DF20BCC6A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762097"/>
            <a:ext cx="100632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56B514-85B7-4E07-BEB3-624B0612129D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800413"/>
            <a:ext cx="10067544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5EAC8C-00D8-45B2-B321-C76C074D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526604-3EE7-42F7-AF1F-5E12B001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A7965-AC96-4316-9D79-51609F94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BC564AC4-5961-4415-971A-3C17D668E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051ABE-6440-4DBE-A86F-DCEA25016FAC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752953"/>
            <a:ext cx="100632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1FDD7C-4884-4641-AAE4-2C798B8AB1F9}"/>
              </a:ext>
            </a:extLst>
          </p:cNvPr>
          <p:cNvCxnSpPr>
            <a:cxnSpLocks/>
          </p:cNvCxnSpPr>
          <p:nvPr userDrawn="1"/>
        </p:nvCxnSpPr>
        <p:spPr>
          <a:xfrm>
            <a:off x="1106424" y="1791269"/>
            <a:ext cx="10067544" cy="0"/>
          </a:xfrm>
          <a:prstGeom prst="line">
            <a:avLst/>
          </a:prstGeom>
          <a:ln w="19050"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32BC9-2131-4CD6-91F5-909816BB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5939CE-4644-48E0-B127-5673826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423ACD-CFF1-437A-B066-2EE4F79D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5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E484505C-BDB3-4B41-9F18-3137659E2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94082"/>
            <a:ext cx="2446338" cy="249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C73A6-C582-4341-9B54-8D8C4CB4FCF8}"/>
              </a:ext>
            </a:extLst>
          </p:cNvPr>
          <p:cNvSpPr/>
          <p:nvPr userDrawn="1"/>
        </p:nvSpPr>
        <p:spPr>
          <a:xfrm>
            <a:off x="1043609" y="1490870"/>
            <a:ext cx="10217426" cy="4572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4F18BD-4E7D-4FBB-8EF8-3DBBA3FA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044" y="6426993"/>
            <a:ext cx="10366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6921D-0CAD-40DD-ACBA-77E85F8E9EE2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7F84BB-2F77-4EE4-90F7-34BF0B92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5681" y="6421969"/>
            <a:ext cx="48228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6B9F69-C646-4412-8C55-7F00CB73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0266" y="6421969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D40D35-DBD1-454B-8558-E097EA4A1B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CAC47EAF-7153-46CD-AE05-5B1C3CC8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99" y="168929"/>
            <a:ext cx="2450592" cy="2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F31A127B-070F-40D2-A95E-BD5889CA3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9" y="106781"/>
            <a:ext cx="2450592" cy="2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974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E6921D-0CAD-40DD-ACBA-77E85F8E9EE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9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6A99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9326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6348"/>
            <a:ext cx="10058400" cy="44827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9A1B86-17A5-486F-BD6D-B08B5DA973C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D40D35-DBD1-454B-8558-E097EA4A1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oup-discussion-human-personal-1962587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18" Type="http://schemas.openxmlformats.org/officeDocument/2006/relationships/image" Target="../media/image87.sv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5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svg"/><Relationship Id="rId4" Type="http://schemas.openxmlformats.org/officeDocument/2006/relationships/hyperlink" Target="http://game-icons.net/lorc/originals/cauldron.html" TargetMode="External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3" Type="http://schemas.openxmlformats.org/officeDocument/2006/relationships/image" Target="../media/image89.sv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91.svg"/><Relationship Id="rId10" Type="http://schemas.openxmlformats.org/officeDocument/2006/relationships/image" Target="../media/image98.png"/><Relationship Id="rId4" Type="http://schemas.openxmlformats.org/officeDocument/2006/relationships/image" Target="../media/image90.png"/><Relationship Id="rId9" Type="http://schemas.openxmlformats.org/officeDocument/2006/relationships/image" Target="../media/image9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6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Relationship Id="rId9" Type="http://schemas.openxmlformats.org/officeDocument/2006/relationships/image" Target="../media/image10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iewpoint-gazebo-lookout-point-99199/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2.svg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teve.Hanson@CEOAdvisoryNetwork.co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E90D94-E3C7-40C9-9C0F-1DAFE995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sz="3200" b="1" dirty="0"/>
              <a:t>CEO Advisory Services</a:t>
            </a:r>
            <a:br>
              <a:rPr lang="en-US" sz="3200" b="1" dirty="0"/>
            </a:br>
            <a:r>
              <a:rPr lang="en-US" sz="3200" dirty="0"/>
              <a:t>Nanjing Innovation Summit-June 2019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36A333-A5C5-4213-9012-BDC8F567C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6563" y="5482279"/>
            <a:ext cx="7662672" cy="4302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Stephen C. Hanson, FACHE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Partner, CEO Advisory Network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D0857D-93EF-4F00-A636-3470268BCF4B}"/>
              </a:ext>
            </a:extLst>
          </p:cNvPr>
          <p:cNvCxnSpPr>
            <a:cxnSpLocks/>
          </p:cNvCxnSpPr>
          <p:nvPr/>
        </p:nvCxnSpPr>
        <p:spPr>
          <a:xfrm flipH="1">
            <a:off x="1406014" y="945509"/>
            <a:ext cx="4018934" cy="0"/>
          </a:xfrm>
          <a:prstGeom prst="line">
            <a:avLst/>
          </a:prstGeom>
          <a:ln w="19050">
            <a:solidFill>
              <a:srgbClr val="0A8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07A07BF-33DD-4702-B09C-C6A921D906DB}"/>
              </a:ext>
            </a:extLst>
          </p:cNvPr>
          <p:cNvSpPr txBox="1"/>
          <p:nvPr/>
        </p:nvSpPr>
        <p:spPr>
          <a:xfrm>
            <a:off x="958850" y="118082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 for C-Suite Leaders from C-Suite Leaders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31526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F7F682-61C3-4657-BE0E-5342208F9C36}"/>
              </a:ext>
            </a:extLst>
          </p:cNvPr>
          <p:cNvCxnSpPr/>
          <p:nvPr/>
        </p:nvCxnSpPr>
        <p:spPr>
          <a:xfrm flipH="1">
            <a:off x="6907448" y="5674091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D35F59-08C7-4FF6-A9B5-C07C4F3F1A36}"/>
              </a:ext>
            </a:extLst>
          </p:cNvPr>
          <p:cNvCxnSpPr/>
          <p:nvPr/>
        </p:nvCxnSpPr>
        <p:spPr>
          <a:xfrm flipH="1">
            <a:off x="7610238" y="4957928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043FEB-2C3B-4999-AE13-3B3682D09FE1}"/>
              </a:ext>
            </a:extLst>
          </p:cNvPr>
          <p:cNvCxnSpPr/>
          <p:nvPr/>
        </p:nvCxnSpPr>
        <p:spPr>
          <a:xfrm flipH="1">
            <a:off x="7498725" y="3029822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4147CA-040A-4EB0-9198-853F397062D1}"/>
              </a:ext>
            </a:extLst>
          </p:cNvPr>
          <p:cNvCxnSpPr>
            <a:cxnSpLocks/>
          </p:cNvCxnSpPr>
          <p:nvPr/>
        </p:nvCxnSpPr>
        <p:spPr>
          <a:xfrm flipH="1">
            <a:off x="6879778" y="1766250"/>
            <a:ext cx="4840156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E813DC-0738-4C34-B4AF-D62BF4CC2730}"/>
              </a:ext>
            </a:extLst>
          </p:cNvPr>
          <p:cNvCxnSpPr/>
          <p:nvPr/>
        </p:nvCxnSpPr>
        <p:spPr>
          <a:xfrm flipH="1">
            <a:off x="1298763" y="5674091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BA116C-363B-47CE-B6EE-E4F8A401B4C3}"/>
              </a:ext>
            </a:extLst>
          </p:cNvPr>
          <p:cNvCxnSpPr/>
          <p:nvPr/>
        </p:nvCxnSpPr>
        <p:spPr>
          <a:xfrm flipH="1">
            <a:off x="183783" y="4957928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FC7949-EE96-40DE-878C-77DF28805436}"/>
              </a:ext>
            </a:extLst>
          </p:cNvPr>
          <p:cNvCxnSpPr/>
          <p:nvPr/>
        </p:nvCxnSpPr>
        <p:spPr>
          <a:xfrm flipH="1">
            <a:off x="165690" y="3029822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4A9FCB-05DE-4321-9893-5CCF24CE0845}"/>
              </a:ext>
            </a:extLst>
          </p:cNvPr>
          <p:cNvCxnSpPr>
            <a:cxnSpLocks/>
          </p:cNvCxnSpPr>
          <p:nvPr/>
        </p:nvCxnSpPr>
        <p:spPr>
          <a:xfrm flipH="1">
            <a:off x="902184" y="1766250"/>
            <a:ext cx="4364702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11822-97A1-4838-AFD0-47F55FE2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10</a:t>
            </a:fld>
            <a:endParaRPr lang="en-US" dirty="0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426A5F52-228B-4C16-B0D6-7C680B1E0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4659"/>
            <a:ext cx="12192000" cy="9318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Other Development Skills</a:t>
            </a:r>
            <a:endParaRPr lang="en-US" sz="3200" dirty="0">
              <a:solidFill>
                <a:srgbClr val="006A99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D35021-C3AD-4583-8713-804BE46E82FE}"/>
              </a:ext>
            </a:extLst>
          </p:cNvPr>
          <p:cNvGrpSpPr/>
          <p:nvPr/>
        </p:nvGrpSpPr>
        <p:grpSpPr>
          <a:xfrm>
            <a:off x="3850890" y="1555509"/>
            <a:ext cx="4607442" cy="4303248"/>
            <a:chOff x="3710737" y="627302"/>
            <a:chExt cx="5263133" cy="526694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AE31BF-770B-4E61-A3AC-D845F4EACD7B}"/>
                </a:ext>
              </a:extLst>
            </p:cNvPr>
            <p:cNvSpPr/>
            <p:nvPr/>
          </p:nvSpPr>
          <p:spPr>
            <a:xfrm>
              <a:off x="3710737" y="627302"/>
              <a:ext cx="5263133" cy="526694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B2E3A63-049D-42BD-A92E-92688D86E8AB}"/>
                </a:ext>
              </a:extLst>
            </p:cNvPr>
            <p:cNvCxnSpPr/>
            <p:nvPr/>
          </p:nvCxnSpPr>
          <p:spPr>
            <a:xfrm>
              <a:off x="4486940" y="1392865"/>
              <a:ext cx="3700130" cy="370013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4A0FCE-9B98-49A8-A490-EF44B1054DC7}"/>
                </a:ext>
              </a:extLst>
            </p:cNvPr>
            <p:cNvCxnSpPr/>
            <p:nvPr/>
          </p:nvCxnSpPr>
          <p:spPr>
            <a:xfrm>
              <a:off x="6346044" y="669851"/>
              <a:ext cx="0" cy="515679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0318391-120B-4BE9-ABF0-7BC087F5DCB6}"/>
                </a:ext>
              </a:extLst>
            </p:cNvPr>
            <p:cNvCxnSpPr/>
            <p:nvPr/>
          </p:nvCxnSpPr>
          <p:spPr>
            <a:xfrm>
              <a:off x="3753293" y="3253563"/>
              <a:ext cx="51886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A25F509-DF40-40B9-BE45-EA3EFAB02976}"/>
                </a:ext>
              </a:extLst>
            </p:cNvPr>
            <p:cNvCxnSpPr/>
            <p:nvPr/>
          </p:nvCxnSpPr>
          <p:spPr>
            <a:xfrm flipV="1">
              <a:off x="4486940" y="1392865"/>
              <a:ext cx="3700130" cy="370013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B475CBD-3F0A-4868-B1BB-B7BBC8DD4492}"/>
              </a:ext>
            </a:extLst>
          </p:cNvPr>
          <p:cNvSpPr/>
          <p:nvPr/>
        </p:nvSpPr>
        <p:spPr>
          <a:xfrm>
            <a:off x="551667" y="2651116"/>
            <a:ext cx="324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Management &amp;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FD382-2C8D-484D-A51A-782838EB3855}"/>
              </a:ext>
            </a:extLst>
          </p:cNvPr>
          <p:cNvSpPr/>
          <p:nvPr/>
        </p:nvSpPr>
        <p:spPr>
          <a:xfrm>
            <a:off x="7970461" y="5304759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994B0-4B0D-48D1-8B9A-23EE47D8C036}"/>
              </a:ext>
            </a:extLst>
          </p:cNvPr>
          <p:cNvSpPr/>
          <p:nvPr/>
        </p:nvSpPr>
        <p:spPr>
          <a:xfrm>
            <a:off x="7233086" y="1396918"/>
            <a:ext cx="389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&amp; Health Education &amp; 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ECABA-BB42-4EA2-A03D-7D33C9D565FA}"/>
              </a:ext>
            </a:extLst>
          </p:cNvPr>
          <p:cNvSpPr/>
          <p:nvPr/>
        </p:nvSpPr>
        <p:spPr>
          <a:xfrm>
            <a:off x="1457102" y="5304759"/>
            <a:ext cx="275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Urban &amp; Regional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A7236-AC84-4009-8079-8017EC9843D6}"/>
              </a:ext>
            </a:extLst>
          </p:cNvPr>
          <p:cNvSpPr/>
          <p:nvPr/>
        </p:nvSpPr>
        <p:spPr>
          <a:xfrm>
            <a:off x="1000462" y="1396918"/>
            <a:ext cx="42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 with Multiple Constituencies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5F583-AA03-4696-AADE-700EAA4FEFC6}"/>
              </a:ext>
            </a:extLst>
          </p:cNvPr>
          <p:cNvSpPr/>
          <p:nvPr/>
        </p:nvSpPr>
        <p:spPr>
          <a:xfrm>
            <a:off x="-273500" y="4043519"/>
            <a:ext cx="407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Knowledge Of Chinese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Healthcare &amp;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 in Learning More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00372-0375-452C-B4DB-AACFB5AA8E51}"/>
              </a:ext>
            </a:extLst>
          </p:cNvPr>
          <p:cNvSpPr/>
          <p:nvPr/>
        </p:nvSpPr>
        <p:spPr>
          <a:xfrm>
            <a:off x="8379309" y="4034598"/>
            <a:ext cx="3924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Individuals in US Who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Worked Within the Chinese 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8196C-605F-4146-9A6D-F7A05F485A04}"/>
              </a:ext>
            </a:extLst>
          </p:cNvPr>
          <p:cNvSpPr/>
          <p:nvPr/>
        </p:nvSpPr>
        <p:spPr>
          <a:xfrm>
            <a:off x="8359847" y="2383491"/>
            <a:ext cx="341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Interest On Part of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CEO Advisory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CBEA72-7DBB-4CFC-A1A6-4A06408DE571}"/>
              </a:ext>
            </a:extLst>
          </p:cNvPr>
          <p:cNvCxnSpPr/>
          <p:nvPr/>
        </p:nvCxnSpPr>
        <p:spPr>
          <a:xfrm>
            <a:off x="2243470" y="689666"/>
            <a:ext cx="7549116" cy="0"/>
          </a:xfrm>
          <a:prstGeom prst="line">
            <a:avLst/>
          </a:prstGeom>
          <a:ln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assroom">
            <a:extLst>
              <a:ext uri="{FF2B5EF4-FFF2-40B4-BE49-F238E27FC236}">
                <a16:creationId xmlns:a16="http://schemas.microsoft.com/office/drawing/2014/main" id="{46520539-5B1F-48F8-B8CE-E150645F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9486" y="1839107"/>
            <a:ext cx="914400" cy="914400"/>
          </a:xfrm>
          <a:prstGeom prst="rect">
            <a:avLst/>
          </a:prstGeom>
        </p:spPr>
      </p:pic>
      <p:pic>
        <p:nvPicPr>
          <p:cNvPr id="20" name="Graphic 19" descr="Handshake">
            <a:extLst>
              <a:ext uri="{FF2B5EF4-FFF2-40B4-BE49-F238E27FC236}">
                <a16:creationId xmlns:a16="http://schemas.microsoft.com/office/drawing/2014/main" id="{7319AE82-5302-4B6E-A600-8F22A0EE3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1184" y="1877082"/>
            <a:ext cx="914400" cy="914400"/>
          </a:xfrm>
          <a:prstGeom prst="rect">
            <a:avLst/>
          </a:prstGeom>
        </p:spPr>
      </p:pic>
      <p:pic>
        <p:nvPicPr>
          <p:cNvPr id="24" name="Graphic 23" descr="Piggy Bank">
            <a:extLst>
              <a:ext uri="{FF2B5EF4-FFF2-40B4-BE49-F238E27FC236}">
                <a16:creationId xmlns:a16="http://schemas.microsoft.com/office/drawing/2014/main" id="{5122F2E4-7487-41E8-A83B-D5345B761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2935" y="4575025"/>
            <a:ext cx="914400" cy="914400"/>
          </a:xfrm>
          <a:prstGeom prst="rect">
            <a:avLst/>
          </a:prstGeom>
        </p:spPr>
      </p:pic>
      <p:pic>
        <p:nvPicPr>
          <p:cNvPr id="26" name="Graphic 25" descr="Connections">
            <a:extLst>
              <a:ext uri="{FF2B5EF4-FFF2-40B4-BE49-F238E27FC236}">
                <a16:creationId xmlns:a16="http://schemas.microsoft.com/office/drawing/2014/main" id="{BD05A337-5036-4E2C-BC48-4542A9FE5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4080" y="3834765"/>
            <a:ext cx="914400" cy="914400"/>
          </a:xfrm>
          <a:prstGeom prst="rect">
            <a:avLst/>
          </a:prstGeom>
        </p:spPr>
      </p:pic>
      <p:pic>
        <p:nvPicPr>
          <p:cNvPr id="30" name="Graphic 29" descr="Globe">
            <a:extLst>
              <a:ext uri="{FF2B5EF4-FFF2-40B4-BE49-F238E27FC236}">
                <a16:creationId xmlns:a16="http://schemas.microsoft.com/office/drawing/2014/main" id="{9305C5FF-63FF-4B63-A3CD-8E5640AED7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1887" y="4691120"/>
            <a:ext cx="914400" cy="914400"/>
          </a:xfrm>
          <a:prstGeom prst="rect">
            <a:avLst/>
          </a:prstGeom>
        </p:spPr>
      </p:pic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id="{7CAC4B8D-FC8D-454B-BF8A-21732EAF02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0529" y="2630880"/>
            <a:ext cx="914400" cy="914400"/>
          </a:xfrm>
          <a:prstGeom prst="rect">
            <a:avLst/>
          </a:prstGeom>
        </p:spPr>
      </p:pic>
      <p:pic>
        <p:nvPicPr>
          <p:cNvPr id="19" name="Graphic 18" descr="Group brainstorm">
            <a:extLst>
              <a:ext uri="{FF2B5EF4-FFF2-40B4-BE49-F238E27FC236}">
                <a16:creationId xmlns:a16="http://schemas.microsoft.com/office/drawing/2014/main" id="{EE031E5A-2FCE-466B-9FC8-23B20F04FD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07293" y="3794908"/>
            <a:ext cx="914400" cy="914400"/>
          </a:xfrm>
          <a:prstGeom prst="rect">
            <a:avLst/>
          </a:prstGeom>
        </p:spPr>
      </p:pic>
      <p:pic>
        <p:nvPicPr>
          <p:cNvPr id="23" name="Graphic 22" descr="Target Audience">
            <a:extLst>
              <a:ext uri="{FF2B5EF4-FFF2-40B4-BE49-F238E27FC236}">
                <a16:creationId xmlns:a16="http://schemas.microsoft.com/office/drawing/2014/main" id="{A8AE8CC2-9DE7-4043-AFDF-66D9219690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94080" y="272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E13-7E95-489C-BC4A-5C7A8652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CEO Roundtable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2FDD-72C1-4465-A532-36C3FDCC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1BCA4-2216-43E0-8217-0C6BCFD026F2}"/>
              </a:ext>
            </a:extLst>
          </p:cNvPr>
          <p:cNvSpPr/>
          <p:nvPr/>
        </p:nvSpPr>
        <p:spPr>
          <a:xfrm>
            <a:off x="4419803" y="1952447"/>
            <a:ext cx="77721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A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Co-Sponsored by CEO Advisory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285750" indent="-285750">
              <a:buClr>
                <a:srgbClr val="006A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Outstanding CEOs with Access to CEO Advisory Partners</a:t>
            </a: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006A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Affiliated Groups </a:t>
            </a: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006A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Able to Replicate in China &amp; On Binational Basis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5E9890-BB07-4534-B482-D81C278F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567" y="1800523"/>
            <a:ext cx="3795236" cy="38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C4F81-DAB1-4F87-9B63-0DEC57C6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ED2089-BFCC-4B1A-9602-B198B993D242}"/>
              </a:ext>
            </a:extLst>
          </p:cNvPr>
          <p:cNvSpPr/>
          <p:nvPr/>
        </p:nvSpPr>
        <p:spPr>
          <a:xfrm>
            <a:off x="0" y="0"/>
            <a:ext cx="2764465" cy="633700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5C89A-9BF9-4812-9353-1FF4DF369095}"/>
              </a:ext>
            </a:extLst>
          </p:cNvPr>
          <p:cNvSpPr txBox="1"/>
          <p:nvPr/>
        </p:nvSpPr>
        <p:spPr>
          <a:xfrm>
            <a:off x="316125" y="-1490291"/>
            <a:ext cx="164804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16128-7771-40D5-93CC-75D0A5A6C406}"/>
              </a:ext>
            </a:extLst>
          </p:cNvPr>
          <p:cNvSpPr txBox="1"/>
          <p:nvPr/>
        </p:nvSpPr>
        <p:spPr>
          <a:xfrm>
            <a:off x="58843" y="2614504"/>
            <a:ext cx="244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badi Extra Light" panose="020B0204020104020204" pitchFamily="34" charset="0"/>
              </a:rPr>
              <a:t>Part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024E2-D173-4C12-B6D5-6CF27E2AB966}"/>
              </a:ext>
            </a:extLst>
          </p:cNvPr>
          <p:cNvSpPr/>
          <p:nvPr/>
        </p:nvSpPr>
        <p:spPr>
          <a:xfrm>
            <a:off x="3115340" y="2035607"/>
            <a:ext cx="84656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500" b="1" dirty="0"/>
              <a:t>Innovation in Hospitals, Healthcare &amp; Health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C35966-D050-4F6E-BE6B-A7990F5FBEEB}"/>
              </a:ext>
            </a:extLst>
          </p:cNvPr>
          <p:cNvCxnSpPr>
            <a:cxnSpLocks/>
          </p:cNvCxnSpPr>
          <p:nvPr/>
        </p:nvCxnSpPr>
        <p:spPr>
          <a:xfrm>
            <a:off x="3221665" y="2643657"/>
            <a:ext cx="8970335" cy="0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5D7609-695D-4707-AE74-D5857BF2B23C}"/>
              </a:ext>
            </a:extLst>
          </p:cNvPr>
          <p:cNvSpPr/>
          <p:nvPr/>
        </p:nvSpPr>
        <p:spPr>
          <a:xfrm>
            <a:off x="4300165" y="2967335"/>
            <a:ext cx="6096000" cy="24325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&amp; Healthcare</a:t>
            </a: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&amp; Clinical Education</a:t>
            </a: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0036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E732-9FB3-4834-83A7-CD19F058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3 Aims + 1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B8E2-6D5C-4601-AF9D-99B3B7EE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518DDF-2E98-44A3-AD3E-1D512A2350FE}"/>
              </a:ext>
            </a:extLst>
          </p:cNvPr>
          <p:cNvGrpSpPr/>
          <p:nvPr/>
        </p:nvGrpSpPr>
        <p:grpSpPr>
          <a:xfrm>
            <a:off x="5077483" y="1353824"/>
            <a:ext cx="4959321" cy="4684172"/>
            <a:chOff x="5109381" y="1428252"/>
            <a:chExt cx="4959321" cy="4684172"/>
          </a:xfrm>
        </p:grpSpPr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64AC0477-E2BE-44D0-8592-942FAD353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109381" y="1428252"/>
              <a:ext cx="4684172" cy="468417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271DE3-472D-413A-AB20-EF63CCB59DB1}"/>
                </a:ext>
              </a:extLst>
            </p:cNvPr>
            <p:cNvSpPr/>
            <p:nvPr/>
          </p:nvSpPr>
          <p:spPr>
            <a:xfrm rot="8251560">
              <a:off x="7158080" y="2480338"/>
              <a:ext cx="2819141" cy="785707"/>
            </a:xfrm>
            <a:custGeom>
              <a:avLst/>
              <a:gdLst>
                <a:gd name="connsiteX0" fmla="*/ 0 w 2493302"/>
                <a:gd name="connsiteY0" fmla="*/ 688878 h 688878"/>
                <a:gd name="connsiteX1" fmla="*/ 344439 w 2493302"/>
                <a:gd name="connsiteY1" fmla="*/ 344439 h 688878"/>
                <a:gd name="connsiteX2" fmla="*/ 0 w 2493302"/>
                <a:gd name="connsiteY2" fmla="*/ 0 h 688878"/>
                <a:gd name="connsiteX3" fmla="*/ 783275 w 2493302"/>
                <a:gd name="connsiteY3" fmla="*/ 0 h 688878"/>
                <a:gd name="connsiteX4" fmla="*/ 989647 w 2493302"/>
                <a:gd name="connsiteY4" fmla="*/ 206372 h 688878"/>
                <a:gd name="connsiteX5" fmla="*/ 2493302 w 2493302"/>
                <a:gd name="connsiteY5" fmla="*/ 221365 h 688878"/>
                <a:gd name="connsiteX6" fmla="*/ 2490677 w 2493302"/>
                <a:gd name="connsiteY6" fmla="*/ 484626 h 688878"/>
                <a:gd name="connsiteX7" fmla="*/ 1002367 w 2493302"/>
                <a:gd name="connsiteY7" fmla="*/ 469786 h 688878"/>
                <a:gd name="connsiteX8" fmla="*/ 783275 w 2493302"/>
                <a:gd name="connsiteY8" fmla="*/ 688878 h 6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02" h="688878">
                  <a:moveTo>
                    <a:pt x="0" y="688878"/>
                  </a:moveTo>
                  <a:lnTo>
                    <a:pt x="344439" y="344439"/>
                  </a:lnTo>
                  <a:lnTo>
                    <a:pt x="0" y="0"/>
                  </a:lnTo>
                  <a:lnTo>
                    <a:pt x="783275" y="0"/>
                  </a:lnTo>
                  <a:lnTo>
                    <a:pt x="989647" y="206372"/>
                  </a:lnTo>
                  <a:lnTo>
                    <a:pt x="2493302" y="221365"/>
                  </a:lnTo>
                  <a:lnTo>
                    <a:pt x="2490677" y="484626"/>
                  </a:lnTo>
                  <a:lnTo>
                    <a:pt x="1002367" y="469786"/>
                  </a:lnTo>
                  <a:lnTo>
                    <a:pt x="783275" y="688878"/>
                  </a:lnTo>
                  <a:close/>
                </a:path>
              </a:pathLst>
            </a:custGeom>
            <a:solidFill>
              <a:srgbClr val="006A99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EDD2BA-21EB-4C84-B111-E2FBDF518D76}"/>
                </a:ext>
              </a:extLst>
            </p:cNvPr>
            <p:cNvSpPr/>
            <p:nvPr/>
          </p:nvSpPr>
          <p:spPr>
            <a:xfrm rot="2594277">
              <a:off x="5266285" y="2550085"/>
              <a:ext cx="2843762" cy="850415"/>
            </a:xfrm>
            <a:custGeom>
              <a:avLst/>
              <a:gdLst>
                <a:gd name="connsiteX0" fmla="*/ 0 w 2493302"/>
                <a:gd name="connsiteY0" fmla="*/ 688878 h 688878"/>
                <a:gd name="connsiteX1" fmla="*/ 344439 w 2493302"/>
                <a:gd name="connsiteY1" fmla="*/ 344439 h 688878"/>
                <a:gd name="connsiteX2" fmla="*/ 0 w 2493302"/>
                <a:gd name="connsiteY2" fmla="*/ 0 h 688878"/>
                <a:gd name="connsiteX3" fmla="*/ 783275 w 2493302"/>
                <a:gd name="connsiteY3" fmla="*/ 0 h 688878"/>
                <a:gd name="connsiteX4" fmla="*/ 989647 w 2493302"/>
                <a:gd name="connsiteY4" fmla="*/ 206372 h 688878"/>
                <a:gd name="connsiteX5" fmla="*/ 2493302 w 2493302"/>
                <a:gd name="connsiteY5" fmla="*/ 221365 h 688878"/>
                <a:gd name="connsiteX6" fmla="*/ 2490677 w 2493302"/>
                <a:gd name="connsiteY6" fmla="*/ 484626 h 688878"/>
                <a:gd name="connsiteX7" fmla="*/ 1002367 w 2493302"/>
                <a:gd name="connsiteY7" fmla="*/ 469786 h 688878"/>
                <a:gd name="connsiteX8" fmla="*/ 783275 w 2493302"/>
                <a:gd name="connsiteY8" fmla="*/ 688878 h 6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02" h="688878">
                  <a:moveTo>
                    <a:pt x="0" y="688878"/>
                  </a:moveTo>
                  <a:lnTo>
                    <a:pt x="344439" y="344439"/>
                  </a:lnTo>
                  <a:lnTo>
                    <a:pt x="0" y="0"/>
                  </a:lnTo>
                  <a:lnTo>
                    <a:pt x="783275" y="0"/>
                  </a:lnTo>
                  <a:lnTo>
                    <a:pt x="989647" y="206372"/>
                  </a:lnTo>
                  <a:lnTo>
                    <a:pt x="2493302" y="221365"/>
                  </a:lnTo>
                  <a:lnTo>
                    <a:pt x="2490677" y="484626"/>
                  </a:lnTo>
                  <a:lnTo>
                    <a:pt x="1002367" y="469786"/>
                  </a:lnTo>
                  <a:lnTo>
                    <a:pt x="783275" y="688878"/>
                  </a:lnTo>
                  <a:close/>
                </a:path>
              </a:pathLst>
            </a:custGeom>
            <a:solidFill>
              <a:srgbClr val="006A99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CCEF30F-FC69-4C99-AD37-CF333DCC3B30}"/>
                </a:ext>
              </a:extLst>
            </p:cNvPr>
            <p:cNvSpPr/>
            <p:nvPr/>
          </p:nvSpPr>
          <p:spPr>
            <a:xfrm rot="11664146">
              <a:off x="7224940" y="3853032"/>
              <a:ext cx="2843762" cy="778904"/>
            </a:xfrm>
            <a:custGeom>
              <a:avLst/>
              <a:gdLst>
                <a:gd name="connsiteX0" fmla="*/ 0 w 2493302"/>
                <a:gd name="connsiteY0" fmla="*/ 688878 h 688878"/>
                <a:gd name="connsiteX1" fmla="*/ 344439 w 2493302"/>
                <a:gd name="connsiteY1" fmla="*/ 344439 h 688878"/>
                <a:gd name="connsiteX2" fmla="*/ 0 w 2493302"/>
                <a:gd name="connsiteY2" fmla="*/ 0 h 688878"/>
                <a:gd name="connsiteX3" fmla="*/ 783275 w 2493302"/>
                <a:gd name="connsiteY3" fmla="*/ 0 h 688878"/>
                <a:gd name="connsiteX4" fmla="*/ 989647 w 2493302"/>
                <a:gd name="connsiteY4" fmla="*/ 206372 h 688878"/>
                <a:gd name="connsiteX5" fmla="*/ 2493302 w 2493302"/>
                <a:gd name="connsiteY5" fmla="*/ 221365 h 688878"/>
                <a:gd name="connsiteX6" fmla="*/ 2490677 w 2493302"/>
                <a:gd name="connsiteY6" fmla="*/ 484626 h 688878"/>
                <a:gd name="connsiteX7" fmla="*/ 1002367 w 2493302"/>
                <a:gd name="connsiteY7" fmla="*/ 469786 h 688878"/>
                <a:gd name="connsiteX8" fmla="*/ 783275 w 2493302"/>
                <a:gd name="connsiteY8" fmla="*/ 688878 h 6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02" h="688878">
                  <a:moveTo>
                    <a:pt x="0" y="688878"/>
                  </a:moveTo>
                  <a:lnTo>
                    <a:pt x="344439" y="344439"/>
                  </a:lnTo>
                  <a:lnTo>
                    <a:pt x="0" y="0"/>
                  </a:lnTo>
                  <a:lnTo>
                    <a:pt x="783275" y="0"/>
                  </a:lnTo>
                  <a:lnTo>
                    <a:pt x="989647" y="206372"/>
                  </a:lnTo>
                  <a:lnTo>
                    <a:pt x="2493302" y="221365"/>
                  </a:lnTo>
                  <a:lnTo>
                    <a:pt x="2490677" y="484626"/>
                  </a:lnTo>
                  <a:lnTo>
                    <a:pt x="1002367" y="469786"/>
                  </a:lnTo>
                  <a:lnTo>
                    <a:pt x="783275" y="688878"/>
                  </a:lnTo>
                  <a:close/>
                </a:path>
              </a:pathLst>
            </a:custGeom>
            <a:solidFill>
              <a:srgbClr val="006A99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CB2695-6D24-40F7-9ADD-D51E7CE2420C}"/>
                </a:ext>
              </a:extLst>
            </p:cNvPr>
            <p:cNvSpPr/>
            <p:nvPr/>
          </p:nvSpPr>
          <p:spPr>
            <a:xfrm>
              <a:off x="7046334" y="3346395"/>
              <a:ext cx="961478" cy="993838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309D2B-420A-46DF-A7A4-17BE28615C5A}"/>
              </a:ext>
            </a:extLst>
          </p:cNvPr>
          <p:cNvGrpSpPr/>
          <p:nvPr/>
        </p:nvGrpSpPr>
        <p:grpSpPr>
          <a:xfrm>
            <a:off x="515317" y="3429000"/>
            <a:ext cx="3373777" cy="850392"/>
            <a:chOff x="515317" y="3429000"/>
            <a:chExt cx="3373777" cy="850392"/>
          </a:xfrm>
          <a:solidFill>
            <a:schemeClr val="bg2">
              <a:lumMod val="75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0F15D74-9D18-4A28-8BDF-A7902132EBF2}"/>
                </a:ext>
              </a:extLst>
            </p:cNvPr>
            <p:cNvSpPr/>
            <p:nvPr/>
          </p:nvSpPr>
          <p:spPr>
            <a:xfrm>
              <a:off x="515317" y="3429000"/>
              <a:ext cx="2843784" cy="850392"/>
            </a:xfrm>
            <a:custGeom>
              <a:avLst/>
              <a:gdLst>
                <a:gd name="connsiteX0" fmla="*/ 0 w 2493302"/>
                <a:gd name="connsiteY0" fmla="*/ 688878 h 688878"/>
                <a:gd name="connsiteX1" fmla="*/ 344439 w 2493302"/>
                <a:gd name="connsiteY1" fmla="*/ 344439 h 688878"/>
                <a:gd name="connsiteX2" fmla="*/ 0 w 2493302"/>
                <a:gd name="connsiteY2" fmla="*/ 0 h 688878"/>
                <a:gd name="connsiteX3" fmla="*/ 783275 w 2493302"/>
                <a:gd name="connsiteY3" fmla="*/ 0 h 688878"/>
                <a:gd name="connsiteX4" fmla="*/ 989647 w 2493302"/>
                <a:gd name="connsiteY4" fmla="*/ 206372 h 688878"/>
                <a:gd name="connsiteX5" fmla="*/ 2493302 w 2493302"/>
                <a:gd name="connsiteY5" fmla="*/ 221365 h 688878"/>
                <a:gd name="connsiteX6" fmla="*/ 2490677 w 2493302"/>
                <a:gd name="connsiteY6" fmla="*/ 484626 h 688878"/>
                <a:gd name="connsiteX7" fmla="*/ 1002367 w 2493302"/>
                <a:gd name="connsiteY7" fmla="*/ 469786 h 688878"/>
                <a:gd name="connsiteX8" fmla="*/ 783275 w 2493302"/>
                <a:gd name="connsiteY8" fmla="*/ 688878 h 6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02" h="688878">
                  <a:moveTo>
                    <a:pt x="0" y="688878"/>
                  </a:moveTo>
                  <a:lnTo>
                    <a:pt x="344439" y="344439"/>
                  </a:lnTo>
                  <a:lnTo>
                    <a:pt x="0" y="0"/>
                  </a:lnTo>
                  <a:lnTo>
                    <a:pt x="783275" y="0"/>
                  </a:lnTo>
                  <a:lnTo>
                    <a:pt x="989647" y="206372"/>
                  </a:lnTo>
                  <a:lnTo>
                    <a:pt x="2493302" y="221365"/>
                  </a:lnTo>
                  <a:lnTo>
                    <a:pt x="2490677" y="484626"/>
                  </a:lnTo>
                  <a:lnTo>
                    <a:pt x="1002367" y="469786"/>
                  </a:lnTo>
                  <a:lnTo>
                    <a:pt x="783275" y="688878"/>
                  </a:lnTo>
                  <a:close/>
                </a:path>
              </a:pathLst>
            </a:cu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84253-0110-46E0-84A0-C8FA1C5E07C5}"/>
                </a:ext>
              </a:extLst>
            </p:cNvPr>
            <p:cNvSpPr/>
            <p:nvPr/>
          </p:nvSpPr>
          <p:spPr>
            <a:xfrm>
              <a:off x="3247404" y="3795822"/>
              <a:ext cx="111698" cy="1313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96A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3DE0FC-4EE4-4959-B64D-35FEB2AD9C4D}"/>
                </a:ext>
              </a:extLst>
            </p:cNvPr>
            <p:cNvCxnSpPr>
              <a:cxnSpLocks/>
            </p:cNvCxnSpPr>
            <p:nvPr/>
          </p:nvCxnSpPr>
          <p:spPr>
            <a:xfrm>
              <a:off x="3250088" y="3859620"/>
              <a:ext cx="639006" cy="0"/>
            </a:xfrm>
            <a:prstGeom prst="line">
              <a:avLst/>
            </a:prstGeom>
            <a:grpFill/>
            <a:ln w="19050">
              <a:solidFill>
                <a:srgbClr val="96A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5F08FAD-1964-4763-88B4-954E6E371C19}"/>
              </a:ext>
            </a:extLst>
          </p:cNvPr>
          <p:cNvSpPr/>
          <p:nvPr/>
        </p:nvSpPr>
        <p:spPr>
          <a:xfrm>
            <a:off x="3986415" y="1781277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Patient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E3F063-35A0-4D2A-86AA-91C0CDEB10C4}"/>
              </a:ext>
            </a:extLst>
          </p:cNvPr>
          <p:cNvSpPr/>
          <p:nvPr/>
        </p:nvSpPr>
        <p:spPr>
          <a:xfrm>
            <a:off x="9322167" y="1493382"/>
            <a:ext cx="1896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Health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People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0EA0C8-8287-4D4D-8247-C8FF33185A1A}"/>
              </a:ext>
            </a:extLst>
          </p:cNvPr>
          <p:cNvSpPr/>
          <p:nvPr/>
        </p:nvSpPr>
        <p:spPr>
          <a:xfrm>
            <a:off x="9761655" y="4234109"/>
            <a:ext cx="2043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Per Capita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Of Care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562542-8192-4B85-805F-FEBE01E9F58E}"/>
              </a:ext>
            </a:extLst>
          </p:cNvPr>
          <p:cNvSpPr/>
          <p:nvPr/>
        </p:nvSpPr>
        <p:spPr>
          <a:xfrm>
            <a:off x="8430892" y="5966279"/>
            <a:ext cx="369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Institute for Healthcare Improvement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FC5503-770D-4232-B5A0-F45B79EE8AE4}"/>
              </a:ext>
            </a:extLst>
          </p:cNvPr>
          <p:cNvSpPr/>
          <p:nvPr/>
        </p:nvSpPr>
        <p:spPr>
          <a:xfrm>
            <a:off x="1559385" y="4014895"/>
            <a:ext cx="300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Best Environment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Caregivers</a:t>
            </a:r>
          </a:p>
        </p:txBody>
      </p:sp>
    </p:spTree>
    <p:extLst>
      <p:ext uri="{BB962C8B-B14F-4D97-AF65-F5344CB8AC3E}">
        <p14:creationId xmlns:p14="http://schemas.microsoft.com/office/powerpoint/2010/main" val="22743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51FB-FD0D-4124-91F7-1CB55176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Care For Millions, One Person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BF2C-74B7-44A2-9DFB-F6F6B661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649" y="1758165"/>
            <a:ext cx="7191539" cy="4024346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pPr marL="339725" indent="-339725">
              <a:buFont typeface="Courier New" panose="02070309020205020404" pitchFamily="49" charset="0"/>
              <a:buChar char="o"/>
            </a:pPr>
            <a:r>
              <a:rPr lang="en-US" sz="2800" b="1" dirty="0"/>
              <a:t>Healthcare Merges with Health</a:t>
            </a:r>
          </a:p>
          <a:p>
            <a:pPr marL="339725" indent="-339725">
              <a:buNone/>
            </a:pPr>
            <a:endParaRPr lang="en-US" sz="2800" b="1" dirty="0"/>
          </a:p>
          <a:p>
            <a:pPr marL="339725" indent="-339725">
              <a:buFont typeface="Courier New" panose="02070309020205020404" pitchFamily="49" charset="0"/>
              <a:buChar char="o"/>
            </a:pPr>
            <a:r>
              <a:rPr lang="en-US" sz="2800" b="1" dirty="0"/>
              <a:t>Patients will Still Go To Care</a:t>
            </a:r>
          </a:p>
          <a:p>
            <a:pPr marL="339725" indent="-339725">
              <a:buNone/>
            </a:pPr>
            <a:endParaRPr lang="en-US" sz="2800" b="1" dirty="0"/>
          </a:p>
          <a:p>
            <a:pPr marL="339725" indent="-339725">
              <a:buFont typeface="Courier New" panose="02070309020205020404" pitchFamily="49" charset="0"/>
              <a:buChar char="o"/>
            </a:pPr>
            <a:r>
              <a:rPr lang="en-US" sz="2800" b="1" dirty="0"/>
              <a:t>For Growing Numbers the Care/Health Improvement will go to/with them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446A1-F70A-4FFE-8C62-74C6FFA8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0099ED-1CD0-4CFF-BCE3-9C343CA15848}"/>
              </a:ext>
            </a:extLst>
          </p:cNvPr>
          <p:cNvGrpSpPr/>
          <p:nvPr/>
        </p:nvGrpSpPr>
        <p:grpSpPr>
          <a:xfrm>
            <a:off x="282503" y="1600604"/>
            <a:ext cx="4385853" cy="4385853"/>
            <a:chOff x="718438" y="1600604"/>
            <a:chExt cx="4385853" cy="4385853"/>
          </a:xfrm>
        </p:grpSpPr>
        <p:pic>
          <p:nvPicPr>
            <p:cNvPr id="6" name="Graphic 5" descr="Group of people">
              <a:extLst>
                <a:ext uri="{FF2B5EF4-FFF2-40B4-BE49-F238E27FC236}">
                  <a16:creationId xmlns:a16="http://schemas.microsoft.com/office/drawing/2014/main" id="{C9849536-0B76-4C66-9096-C32F3C41F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8438" y="1600604"/>
              <a:ext cx="4385853" cy="4385853"/>
            </a:xfrm>
            <a:prstGeom prst="rect">
              <a:avLst/>
            </a:prstGeom>
          </p:spPr>
        </p:pic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id="{AD5E3301-6B8C-4BD6-A7DA-8F4A089D6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3115340"/>
              <a:ext cx="1323753" cy="136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5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FAA6-BE74-4B41-8132-98F7B1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“Melting Pot” of Innovation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8099-3F68-4D77-B461-1763C7E6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6687"/>
            <a:ext cx="4675661" cy="450240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Analytics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Artificial Intelligence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Internet of Things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Block Chain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Virtual/Augmented Reality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Cryptocurrencies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dirty="0"/>
              <a:t> Interoperability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E13D3-AD6F-4439-8AC8-760FB64A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D1170A7D-0896-4DDD-A23D-3AD80863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D9E0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68807" y="3313417"/>
            <a:ext cx="4355792" cy="43557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C2032B0-234B-4A6F-AC6B-0BCFBAC4291A}"/>
              </a:ext>
            </a:extLst>
          </p:cNvPr>
          <p:cNvSpPr/>
          <p:nvPr/>
        </p:nvSpPr>
        <p:spPr>
          <a:xfrm>
            <a:off x="7555857" y="1927753"/>
            <a:ext cx="1190846" cy="11376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D887C1-2562-43DA-834C-64A56C9BC39A}"/>
              </a:ext>
            </a:extLst>
          </p:cNvPr>
          <p:cNvSpPr/>
          <p:nvPr/>
        </p:nvSpPr>
        <p:spPr>
          <a:xfrm>
            <a:off x="8493068" y="2884037"/>
            <a:ext cx="1190846" cy="11376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3CCFA3-4BA9-4D05-95E2-A984F1916F46}"/>
              </a:ext>
            </a:extLst>
          </p:cNvPr>
          <p:cNvSpPr/>
          <p:nvPr/>
        </p:nvSpPr>
        <p:spPr>
          <a:xfrm>
            <a:off x="9168807" y="1545220"/>
            <a:ext cx="1190846" cy="11376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959FC5-7E64-49C2-81D1-0FFDFA3E1B17}"/>
              </a:ext>
            </a:extLst>
          </p:cNvPr>
          <p:cNvSpPr/>
          <p:nvPr/>
        </p:nvSpPr>
        <p:spPr>
          <a:xfrm>
            <a:off x="9490445" y="3958515"/>
            <a:ext cx="878957" cy="875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06F8C7-18A9-412E-93FF-58CA0AC6D815}"/>
              </a:ext>
            </a:extLst>
          </p:cNvPr>
          <p:cNvSpPr/>
          <p:nvPr/>
        </p:nvSpPr>
        <p:spPr>
          <a:xfrm>
            <a:off x="7207475" y="3429000"/>
            <a:ext cx="878957" cy="875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37E418-442D-4AF3-B1B8-FE6AFBE0CD43}"/>
              </a:ext>
            </a:extLst>
          </p:cNvPr>
          <p:cNvSpPr/>
          <p:nvPr/>
        </p:nvSpPr>
        <p:spPr>
          <a:xfrm>
            <a:off x="9979545" y="2930884"/>
            <a:ext cx="878957" cy="875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Statistics">
            <a:extLst>
              <a:ext uri="{FF2B5EF4-FFF2-40B4-BE49-F238E27FC236}">
                <a16:creationId xmlns:a16="http://schemas.microsoft.com/office/drawing/2014/main" id="{9F7AA002-EE7C-425F-8C9C-F17DBEE96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4899" y="3523786"/>
            <a:ext cx="689900" cy="689900"/>
          </a:xfrm>
          <a:prstGeom prst="rect">
            <a:avLst/>
          </a:prstGeom>
        </p:spPr>
      </p:pic>
      <p:pic>
        <p:nvPicPr>
          <p:cNvPr id="20" name="Graphic 19" descr="Pie chart">
            <a:extLst>
              <a:ext uri="{FF2B5EF4-FFF2-40B4-BE49-F238E27FC236}">
                <a16:creationId xmlns:a16="http://schemas.microsoft.com/office/drawing/2014/main" id="{E635E19E-5973-42C4-9FD9-5089ED7A9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9456" y="4024101"/>
            <a:ext cx="761576" cy="761576"/>
          </a:xfrm>
          <a:prstGeom prst="rect">
            <a:avLst/>
          </a:prstGeom>
        </p:spPr>
      </p:pic>
      <p:pic>
        <p:nvPicPr>
          <p:cNvPr id="22" name="Graphic 21" descr="Money">
            <a:extLst>
              <a:ext uri="{FF2B5EF4-FFF2-40B4-BE49-F238E27FC236}">
                <a16:creationId xmlns:a16="http://schemas.microsoft.com/office/drawing/2014/main" id="{BD549D98-7969-4C30-BFCF-474ADF1D2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99360" y="1598542"/>
            <a:ext cx="907200" cy="907200"/>
          </a:xfrm>
          <a:prstGeom prst="rect">
            <a:avLst/>
          </a:prstGeom>
        </p:spPr>
      </p:pic>
      <p:pic>
        <p:nvPicPr>
          <p:cNvPr id="24" name="Graphic 23" descr="Internet">
            <a:extLst>
              <a:ext uri="{FF2B5EF4-FFF2-40B4-BE49-F238E27FC236}">
                <a16:creationId xmlns:a16="http://schemas.microsoft.com/office/drawing/2014/main" id="{18084D1D-2B3A-4001-BF92-BD2FFD6197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4891" y="3002880"/>
            <a:ext cx="907200" cy="907200"/>
          </a:xfrm>
          <a:prstGeom prst="rect">
            <a:avLst/>
          </a:prstGeom>
        </p:spPr>
      </p:pic>
      <p:pic>
        <p:nvPicPr>
          <p:cNvPr id="28" name="Graphic 27" descr="Plug">
            <a:extLst>
              <a:ext uri="{FF2B5EF4-FFF2-40B4-BE49-F238E27FC236}">
                <a16:creationId xmlns:a16="http://schemas.microsoft.com/office/drawing/2014/main" id="{515EFDFB-CDB5-4BD0-B881-A23B701699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52241" y="3031354"/>
            <a:ext cx="748572" cy="748572"/>
          </a:xfrm>
          <a:prstGeom prst="rect">
            <a:avLst/>
          </a:prstGeom>
        </p:spPr>
      </p:pic>
      <p:pic>
        <p:nvPicPr>
          <p:cNvPr id="36" name="Graphic 35" descr="Robot">
            <a:extLst>
              <a:ext uri="{FF2B5EF4-FFF2-40B4-BE49-F238E27FC236}">
                <a16:creationId xmlns:a16="http://schemas.microsoft.com/office/drawing/2014/main" id="{922CD14F-83CA-4614-AFDB-C5AE6A48D1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97680" y="2090961"/>
            <a:ext cx="907200" cy="90720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BD2100A-75BC-4E66-8C83-3D9E59FB9836}"/>
              </a:ext>
            </a:extLst>
          </p:cNvPr>
          <p:cNvSpPr/>
          <p:nvPr/>
        </p:nvSpPr>
        <p:spPr>
          <a:xfrm>
            <a:off x="8120903" y="4085876"/>
            <a:ext cx="878957" cy="875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Smart Phone">
            <a:extLst>
              <a:ext uri="{FF2B5EF4-FFF2-40B4-BE49-F238E27FC236}">
                <a16:creationId xmlns:a16="http://schemas.microsoft.com/office/drawing/2014/main" id="{12DE4AB6-B4F4-4C05-ADEA-FDBD3E0B73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27881" y="4190026"/>
            <a:ext cx="698271" cy="6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5770-56A9-4DD0-83FA-B1B5206F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Patients Going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46ECD-596A-4D6E-B9F6-D03783FE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7" y="1530738"/>
            <a:ext cx="4501779" cy="25179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  <a:r>
              <a:rPr lang="en-US" sz="2400" b="1" u="sng" dirty="0">
                <a:solidFill>
                  <a:srgbClr val="006A99"/>
                </a:solidFill>
              </a:rPr>
              <a:t>Inpatient Centers Of Excellence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Cancer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Heart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Women’s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Children’s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5070C-CFE9-40AA-A386-708D6C81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Graphic 4" descr="Hospital">
            <a:extLst>
              <a:ext uri="{FF2B5EF4-FFF2-40B4-BE49-F238E27FC236}">
                <a16:creationId xmlns:a16="http://schemas.microsoft.com/office/drawing/2014/main" id="{38A466F4-BB5C-4781-A74B-AC0A58EC7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6" y="2971969"/>
            <a:ext cx="3043423" cy="4102565"/>
          </a:xfrm>
          <a:prstGeom prst="rect">
            <a:avLst/>
          </a:prstGeom>
        </p:spPr>
      </p:pic>
      <p:pic>
        <p:nvPicPr>
          <p:cNvPr id="6" name="Graphic 5" descr="Hospital">
            <a:extLst>
              <a:ext uri="{FF2B5EF4-FFF2-40B4-BE49-F238E27FC236}">
                <a16:creationId xmlns:a16="http://schemas.microsoft.com/office/drawing/2014/main" id="{21A0B658-6B08-4496-9CF2-8BB556F5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2855" y="2971969"/>
            <a:ext cx="3043423" cy="4102565"/>
          </a:xfrm>
          <a:prstGeom prst="rect">
            <a:avLst/>
          </a:prstGeom>
        </p:spPr>
      </p:pic>
      <p:pic>
        <p:nvPicPr>
          <p:cNvPr id="8" name="Graphic 7" descr="Arrow: Straight">
            <a:extLst>
              <a:ext uri="{FF2B5EF4-FFF2-40B4-BE49-F238E27FC236}">
                <a16:creationId xmlns:a16="http://schemas.microsoft.com/office/drawing/2014/main" id="{9E69EA59-2EF0-49C4-943E-73B1CC10C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810" y="4253718"/>
            <a:ext cx="914400" cy="914400"/>
          </a:xfrm>
          <a:prstGeom prst="rect">
            <a:avLst/>
          </a:prstGeom>
        </p:spPr>
      </p:pic>
      <p:pic>
        <p:nvPicPr>
          <p:cNvPr id="9" name="Graphic 8" descr="Arrow: Straight">
            <a:extLst>
              <a:ext uri="{FF2B5EF4-FFF2-40B4-BE49-F238E27FC236}">
                <a16:creationId xmlns:a16="http://schemas.microsoft.com/office/drawing/2014/main" id="{E22378E9-A337-4375-AC3B-C7D7740D5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448424" y="4240370"/>
            <a:ext cx="914400" cy="914400"/>
          </a:xfrm>
          <a:prstGeom prst="rect">
            <a:avLst/>
          </a:prstGeom>
        </p:spPr>
      </p:pic>
      <p:pic>
        <p:nvPicPr>
          <p:cNvPr id="11" name="Graphic 10" descr="Walk">
            <a:extLst>
              <a:ext uri="{FF2B5EF4-FFF2-40B4-BE49-F238E27FC236}">
                <a16:creationId xmlns:a16="http://schemas.microsoft.com/office/drawing/2014/main" id="{A48516B6-4F6F-4BBC-A904-DDD85AC21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2696" y="5487743"/>
            <a:ext cx="914400" cy="914400"/>
          </a:xfrm>
          <a:prstGeom prst="rect">
            <a:avLst/>
          </a:prstGeom>
        </p:spPr>
      </p:pic>
      <p:pic>
        <p:nvPicPr>
          <p:cNvPr id="12" name="Graphic 11" descr="Walk">
            <a:extLst>
              <a:ext uri="{FF2B5EF4-FFF2-40B4-BE49-F238E27FC236}">
                <a16:creationId xmlns:a16="http://schemas.microsoft.com/office/drawing/2014/main" id="{AC53A73F-CB00-47B8-9370-F03A68627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821791" y="5487743"/>
            <a:ext cx="914400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C74451-FF82-4956-96E6-FBF4E644D1CE}"/>
              </a:ext>
            </a:extLst>
          </p:cNvPr>
          <p:cNvSpPr/>
          <p:nvPr/>
        </p:nvSpPr>
        <p:spPr>
          <a:xfrm>
            <a:off x="7845671" y="1530738"/>
            <a:ext cx="3877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6A99"/>
                </a:solidFill>
              </a:rPr>
              <a:t>Outpatient Centers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Ambulatory Care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Stay Surgery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Retail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Wellnes</a:t>
            </a:r>
            <a:r>
              <a:rPr lang="en-US" sz="2400" b="1" dirty="0">
                <a:solidFill>
                  <a:srgbClr val="565656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548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264F-27C4-4612-933F-32722CBC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Care &amp; Health Going To/With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71EF-177D-4469-A169-FBE2264A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00" y="1601144"/>
            <a:ext cx="5106140" cy="2194445"/>
          </a:xfrm>
        </p:spPr>
        <p:txBody>
          <a:bodyPr>
            <a:noAutofit/>
          </a:bodyPr>
          <a:lstStyle/>
          <a:p>
            <a:pPr marL="404813" indent="-4048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 Aps</a:t>
            </a:r>
          </a:p>
          <a:p>
            <a:pPr marL="404813" indent="-404813">
              <a:lnSpc>
                <a:spcPct val="12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 Wearables</a:t>
            </a:r>
          </a:p>
          <a:p>
            <a:pPr marL="404813" indent="-404813">
              <a:lnSpc>
                <a:spcPct val="12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 Home Diagnostics</a:t>
            </a:r>
          </a:p>
          <a:p>
            <a:pPr marL="404813" indent="-404813">
              <a:lnSpc>
                <a:spcPct val="12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/>
              <a:t>Home Care, Hospital At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3C21-AD9D-4129-8A72-C602FC08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Graphic 4" descr="Hospital">
            <a:extLst>
              <a:ext uri="{FF2B5EF4-FFF2-40B4-BE49-F238E27FC236}">
                <a16:creationId xmlns:a16="http://schemas.microsoft.com/office/drawing/2014/main" id="{996465AD-F54A-4402-84DF-7F99B4A9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0682" y="2982602"/>
            <a:ext cx="3043423" cy="4102565"/>
          </a:xfrm>
          <a:prstGeom prst="rect">
            <a:avLst/>
          </a:prstGeom>
        </p:spPr>
      </p:pic>
      <p:pic>
        <p:nvPicPr>
          <p:cNvPr id="6" name="Graphic 5" descr="Arrow: Straight">
            <a:extLst>
              <a:ext uri="{FF2B5EF4-FFF2-40B4-BE49-F238E27FC236}">
                <a16:creationId xmlns:a16="http://schemas.microsoft.com/office/drawing/2014/main" id="{AEF07270-F87C-47BD-9E02-AEBD7695B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196" y="4487635"/>
            <a:ext cx="914400" cy="914400"/>
          </a:xfrm>
          <a:prstGeom prst="rect">
            <a:avLst/>
          </a:prstGeom>
        </p:spPr>
      </p:pic>
      <p:pic>
        <p:nvPicPr>
          <p:cNvPr id="8" name="Graphic 7" descr="Man and woman">
            <a:extLst>
              <a:ext uri="{FF2B5EF4-FFF2-40B4-BE49-F238E27FC236}">
                <a16:creationId xmlns:a16="http://schemas.microsoft.com/office/drawing/2014/main" id="{52C00399-B056-4F05-9139-DC36DD12B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1194" y="5561962"/>
            <a:ext cx="914400" cy="914400"/>
          </a:xfrm>
          <a:prstGeom prst="rect">
            <a:avLst/>
          </a:prstGeom>
        </p:spPr>
      </p:pic>
      <p:pic>
        <p:nvPicPr>
          <p:cNvPr id="12" name="Graphic 11" descr="First aid kit">
            <a:extLst>
              <a:ext uri="{FF2B5EF4-FFF2-40B4-BE49-F238E27FC236}">
                <a16:creationId xmlns:a16="http://schemas.microsoft.com/office/drawing/2014/main" id="{6133FD35-4345-4984-8AEA-F759C07E2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9744" y="5777912"/>
            <a:ext cx="415409" cy="415409"/>
          </a:xfrm>
          <a:prstGeom prst="rect">
            <a:avLst/>
          </a:prstGeom>
        </p:spPr>
      </p:pic>
      <p:pic>
        <p:nvPicPr>
          <p:cNvPr id="14" name="Graphic 13" descr="Run">
            <a:extLst>
              <a:ext uri="{FF2B5EF4-FFF2-40B4-BE49-F238E27FC236}">
                <a16:creationId xmlns:a16="http://schemas.microsoft.com/office/drawing/2014/main" id="{50390C87-9A8D-487B-A251-3261D3BFD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506196" y="5561962"/>
            <a:ext cx="914399" cy="914399"/>
          </a:xfrm>
          <a:prstGeom prst="rect">
            <a:avLst/>
          </a:prstGeom>
        </p:spPr>
      </p:pic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0513F864-F661-40BC-A4CF-1D7A68A6F1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3374" y="4218361"/>
            <a:ext cx="2474886" cy="24748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CB538A-3DDA-4C7E-B4AD-302E4FC19883}"/>
              </a:ext>
            </a:extLst>
          </p:cNvPr>
          <p:cNvSpPr/>
          <p:nvPr/>
        </p:nvSpPr>
        <p:spPr>
          <a:xfrm>
            <a:off x="5858540" y="1601144"/>
            <a:ext cx="75634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Telehealth</a:t>
            </a:r>
          </a:p>
          <a:p>
            <a:pPr marL="457200" indent="-457200">
              <a:spcAft>
                <a:spcPts val="1200"/>
              </a:spcAft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Precision Medicine/Targeted Personalized Pharma/Diets</a:t>
            </a:r>
          </a:p>
          <a:p>
            <a:pPr marL="457200" indent="-457200">
              <a:spcAft>
                <a:spcPts val="1200"/>
              </a:spcAft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 “Communities”</a:t>
            </a:r>
          </a:p>
        </p:txBody>
      </p:sp>
    </p:spTree>
    <p:extLst>
      <p:ext uri="{BB962C8B-B14F-4D97-AF65-F5344CB8AC3E}">
        <p14:creationId xmlns:p14="http://schemas.microsoft.com/office/powerpoint/2010/main" val="1209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9A8D-0EC2-4050-8B35-39987DD0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Innovation Driving Clinical Education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EC6B2-9FC4-4B0C-B211-0536490C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9675"/>
            <a:ext cx="10058400" cy="4502407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pPr marL="404813" indent="-404813">
              <a:buFont typeface="Courier New" panose="02070309020205020404" pitchFamily="49" charset="0"/>
              <a:buChar char="o"/>
            </a:pPr>
            <a:r>
              <a:rPr lang="en-US" sz="3200" b="1" dirty="0"/>
              <a:t>Hard Skills Plus “Soft” Skills</a:t>
            </a:r>
          </a:p>
          <a:p>
            <a:pPr marL="404813" indent="-404813">
              <a:buFont typeface="Courier New" panose="02070309020205020404" pitchFamily="49" charset="0"/>
              <a:buChar char="o"/>
            </a:pPr>
            <a:r>
              <a:rPr lang="en-US" sz="3200" b="1" dirty="0"/>
              <a:t>Partnering with Patients </a:t>
            </a:r>
          </a:p>
          <a:p>
            <a:pPr marL="404813" indent="-404813">
              <a:buFont typeface="Courier New" panose="02070309020205020404" pitchFamily="49" charset="0"/>
              <a:buChar char="o"/>
            </a:pPr>
            <a:r>
              <a:rPr lang="en-US" sz="3200" b="1" dirty="0"/>
              <a:t>Health as Well as New Methodologies of Care</a:t>
            </a:r>
          </a:p>
          <a:p>
            <a:pPr marL="404813" indent="-404813">
              <a:buFont typeface="Courier New" panose="02070309020205020404" pitchFamily="49" charset="0"/>
              <a:buChar char="o"/>
            </a:pPr>
            <a:r>
              <a:rPr lang="en-US" sz="3200" b="1"/>
              <a:t>Working in </a:t>
            </a:r>
            <a:r>
              <a:rPr lang="en-US" sz="3200" b="1" dirty="0"/>
              <a:t>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AEE82-01EA-492A-A51E-0ECBDFD8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B2723D-1D5C-4ACD-9865-8293F5239541}"/>
              </a:ext>
            </a:extLst>
          </p:cNvPr>
          <p:cNvSpPr/>
          <p:nvPr/>
        </p:nvSpPr>
        <p:spPr>
          <a:xfrm>
            <a:off x="524539" y="1477935"/>
            <a:ext cx="11142921" cy="3531626"/>
          </a:xfrm>
          <a:prstGeom prst="roundRect">
            <a:avLst>
              <a:gd name="adj" fmla="val 5050"/>
            </a:avLst>
          </a:prstGeom>
          <a:noFill/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aphic 5" descr="Classroom">
            <a:extLst>
              <a:ext uri="{FF2B5EF4-FFF2-40B4-BE49-F238E27FC236}">
                <a16:creationId xmlns:a16="http://schemas.microsoft.com/office/drawing/2014/main" id="{FE069795-5CF6-4A1D-9684-DD05593739BD}"/>
              </a:ext>
            </a:extLst>
          </p:cNvPr>
          <p:cNvGrpSpPr/>
          <p:nvPr/>
        </p:nvGrpSpPr>
        <p:grpSpPr>
          <a:xfrm flipH="1">
            <a:off x="6697535" y="2199505"/>
            <a:ext cx="6141636" cy="4792820"/>
            <a:chOff x="6636010" y="2199505"/>
            <a:chExt cx="6141636" cy="479282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D9D2F1-B6F8-4BA6-9287-B92142C75063}"/>
                </a:ext>
              </a:extLst>
            </p:cNvPr>
            <p:cNvSpPr/>
            <p:nvPr/>
          </p:nvSpPr>
          <p:spPr>
            <a:xfrm>
              <a:off x="8907366" y="5339448"/>
              <a:ext cx="651441" cy="651441"/>
            </a:xfrm>
            <a:custGeom>
              <a:avLst/>
              <a:gdLst>
                <a:gd name="connsiteX0" fmla="*/ 657231 w 651440"/>
                <a:gd name="connsiteY0" fmla="*/ 328616 h 651440"/>
                <a:gd name="connsiteX1" fmla="*/ 328616 w 651440"/>
                <a:gd name="connsiteY1" fmla="*/ 657231 h 651440"/>
                <a:gd name="connsiteX2" fmla="*/ 0 w 651440"/>
                <a:gd name="connsiteY2" fmla="*/ 328616 h 651440"/>
                <a:gd name="connsiteX3" fmla="*/ 328616 w 651440"/>
                <a:gd name="connsiteY3" fmla="*/ 0 h 651440"/>
                <a:gd name="connsiteX4" fmla="*/ 657231 w 651440"/>
                <a:gd name="connsiteY4" fmla="*/ 328616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40" h="651440">
                  <a:moveTo>
                    <a:pt x="657231" y="328616"/>
                  </a:moveTo>
                  <a:cubicBezTo>
                    <a:pt x="657231" y="510105"/>
                    <a:pt x="510105" y="657231"/>
                    <a:pt x="328616" y="657231"/>
                  </a:cubicBezTo>
                  <a:cubicBezTo>
                    <a:pt x="147126" y="657231"/>
                    <a:pt x="0" y="510105"/>
                    <a:pt x="0" y="328616"/>
                  </a:cubicBezTo>
                  <a:cubicBezTo>
                    <a:pt x="0" y="147126"/>
                    <a:pt x="147126" y="0"/>
                    <a:pt x="328616" y="0"/>
                  </a:cubicBezTo>
                  <a:cubicBezTo>
                    <a:pt x="510105" y="0"/>
                    <a:pt x="657231" y="147126"/>
                    <a:pt x="657231" y="3286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F45698E-9BC3-4DF4-9EAA-5AC66B1300B1}"/>
                </a:ext>
              </a:extLst>
            </p:cNvPr>
            <p:cNvSpPr/>
            <p:nvPr/>
          </p:nvSpPr>
          <p:spPr>
            <a:xfrm>
              <a:off x="8579474" y="6087157"/>
              <a:ext cx="1302881" cy="651441"/>
            </a:xfrm>
            <a:custGeom>
              <a:avLst/>
              <a:gdLst>
                <a:gd name="connsiteX0" fmla="*/ 1302881 w 1302881"/>
                <a:gd name="connsiteY0" fmla="*/ 656507 h 651440"/>
                <a:gd name="connsiteX1" fmla="*/ 1302881 w 1302881"/>
                <a:gd name="connsiteY1" fmla="*/ 327892 h 651440"/>
                <a:gd name="connsiteX2" fmla="*/ 1237737 w 1302881"/>
                <a:gd name="connsiteY2" fmla="*/ 196880 h 651440"/>
                <a:gd name="connsiteX3" fmla="*/ 919979 w 1302881"/>
                <a:gd name="connsiteY3" fmla="*/ 40534 h 651440"/>
                <a:gd name="connsiteX4" fmla="*/ 651441 w 1302881"/>
                <a:gd name="connsiteY4" fmla="*/ 0 h 651440"/>
                <a:gd name="connsiteX5" fmla="*/ 382902 w 1302881"/>
                <a:gd name="connsiteY5" fmla="*/ 40534 h 651440"/>
                <a:gd name="connsiteX6" fmla="*/ 65144 w 1302881"/>
                <a:gd name="connsiteY6" fmla="*/ 196880 h 651440"/>
                <a:gd name="connsiteX7" fmla="*/ 0 w 1302881"/>
                <a:gd name="connsiteY7" fmla="*/ 327892 h 651440"/>
                <a:gd name="connsiteX8" fmla="*/ 0 w 1302881"/>
                <a:gd name="connsiteY8" fmla="*/ 656507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881" h="651440">
                  <a:moveTo>
                    <a:pt x="1302881" y="656507"/>
                  </a:moveTo>
                  <a:lnTo>
                    <a:pt x="1302881" y="327892"/>
                  </a:lnTo>
                  <a:cubicBezTo>
                    <a:pt x="1301810" y="276689"/>
                    <a:pt x="1277924" y="228634"/>
                    <a:pt x="1237737" y="196880"/>
                  </a:cubicBezTo>
                  <a:cubicBezTo>
                    <a:pt x="1143307" y="124092"/>
                    <a:pt x="1035262" y="70935"/>
                    <a:pt x="919979" y="40534"/>
                  </a:cubicBezTo>
                  <a:cubicBezTo>
                    <a:pt x="832961" y="13825"/>
                    <a:pt x="742461" y="159"/>
                    <a:pt x="651441" y="0"/>
                  </a:cubicBezTo>
                  <a:cubicBezTo>
                    <a:pt x="560514" y="1404"/>
                    <a:pt x="470188" y="15034"/>
                    <a:pt x="382902" y="40534"/>
                  </a:cubicBezTo>
                  <a:cubicBezTo>
                    <a:pt x="268900" y="74286"/>
                    <a:pt x="161449" y="127154"/>
                    <a:pt x="65144" y="196880"/>
                  </a:cubicBezTo>
                  <a:cubicBezTo>
                    <a:pt x="24957" y="228634"/>
                    <a:pt x="1071" y="276689"/>
                    <a:pt x="0" y="327892"/>
                  </a:cubicBezTo>
                  <a:lnTo>
                    <a:pt x="0" y="65650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2463A2-6922-4626-B2AC-0CC474DA7FD8}"/>
                </a:ext>
              </a:extLst>
            </p:cNvPr>
            <p:cNvSpPr/>
            <p:nvPr/>
          </p:nvSpPr>
          <p:spPr>
            <a:xfrm>
              <a:off x="10344878" y="5339448"/>
              <a:ext cx="651441" cy="651441"/>
            </a:xfrm>
            <a:custGeom>
              <a:avLst/>
              <a:gdLst>
                <a:gd name="connsiteX0" fmla="*/ 657231 w 651440"/>
                <a:gd name="connsiteY0" fmla="*/ 328616 h 651440"/>
                <a:gd name="connsiteX1" fmla="*/ 328616 w 651440"/>
                <a:gd name="connsiteY1" fmla="*/ 657231 h 651440"/>
                <a:gd name="connsiteX2" fmla="*/ 0 w 651440"/>
                <a:gd name="connsiteY2" fmla="*/ 328616 h 651440"/>
                <a:gd name="connsiteX3" fmla="*/ 328616 w 651440"/>
                <a:gd name="connsiteY3" fmla="*/ 0 h 651440"/>
                <a:gd name="connsiteX4" fmla="*/ 657231 w 651440"/>
                <a:gd name="connsiteY4" fmla="*/ 328616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40" h="651440">
                  <a:moveTo>
                    <a:pt x="657231" y="328616"/>
                  </a:moveTo>
                  <a:cubicBezTo>
                    <a:pt x="657231" y="510105"/>
                    <a:pt x="510105" y="657231"/>
                    <a:pt x="328616" y="657231"/>
                  </a:cubicBezTo>
                  <a:cubicBezTo>
                    <a:pt x="147126" y="657231"/>
                    <a:pt x="0" y="510105"/>
                    <a:pt x="0" y="328616"/>
                  </a:cubicBezTo>
                  <a:cubicBezTo>
                    <a:pt x="0" y="147126"/>
                    <a:pt x="147126" y="0"/>
                    <a:pt x="328616" y="0"/>
                  </a:cubicBezTo>
                  <a:cubicBezTo>
                    <a:pt x="510105" y="0"/>
                    <a:pt x="657231" y="147126"/>
                    <a:pt x="657231" y="3286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F41CEB-FF0D-4B55-958A-6B2295110E63}"/>
                </a:ext>
              </a:extLst>
            </p:cNvPr>
            <p:cNvSpPr/>
            <p:nvPr/>
          </p:nvSpPr>
          <p:spPr>
            <a:xfrm>
              <a:off x="10027120" y="6087157"/>
              <a:ext cx="1302881" cy="651441"/>
            </a:xfrm>
            <a:custGeom>
              <a:avLst/>
              <a:gdLst>
                <a:gd name="connsiteX0" fmla="*/ 1302881 w 1302881"/>
                <a:gd name="connsiteY0" fmla="*/ 656507 h 651440"/>
                <a:gd name="connsiteX1" fmla="*/ 1302881 w 1302881"/>
                <a:gd name="connsiteY1" fmla="*/ 327892 h 651440"/>
                <a:gd name="connsiteX2" fmla="*/ 1237737 w 1302881"/>
                <a:gd name="connsiteY2" fmla="*/ 196880 h 651440"/>
                <a:gd name="connsiteX3" fmla="*/ 919979 w 1302881"/>
                <a:gd name="connsiteY3" fmla="*/ 40534 h 651440"/>
                <a:gd name="connsiteX4" fmla="*/ 651441 w 1302881"/>
                <a:gd name="connsiteY4" fmla="*/ 0 h 651440"/>
                <a:gd name="connsiteX5" fmla="*/ 382902 w 1302881"/>
                <a:gd name="connsiteY5" fmla="*/ 40534 h 651440"/>
                <a:gd name="connsiteX6" fmla="*/ 65144 w 1302881"/>
                <a:gd name="connsiteY6" fmla="*/ 196880 h 651440"/>
                <a:gd name="connsiteX7" fmla="*/ 0 w 1302881"/>
                <a:gd name="connsiteY7" fmla="*/ 327892 h 651440"/>
                <a:gd name="connsiteX8" fmla="*/ 0 w 1302881"/>
                <a:gd name="connsiteY8" fmla="*/ 656507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881" h="651440">
                  <a:moveTo>
                    <a:pt x="1302881" y="656507"/>
                  </a:moveTo>
                  <a:lnTo>
                    <a:pt x="1302881" y="327892"/>
                  </a:lnTo>
                  <a:cubicBezTo>
                    <a:pt x="1301810" y="276689"/>
                    <a:pt x="1277924" y="228634"/>
                    <a:pt x="1237737" y="196880"/>
                  </a:cubicBezTo>
                  <a:cubicBezTo>
                    <a:pt x="1143307" y="124092"/>
                    <a:pt x="1035262" y="70935"/>
                    <a:pt x="919979" y="40534"/>
                  </a:cubicBezTo>
                  <a:cubicBezTo>
                    <a:pt x="832961" y="13825"/>
                    <a:pt x="742461" y="159"/>
                    <a:pt x="651441" y="0"/>
                  </a:cubicBezTo>
                  <a:cubicBezTo>
                    <a:pt x="560514" y="1404"/>
                    <a:pt x="470188" y="15034"/>
                    <a:pt x="382902" y="40534"/>
                  </a:cubicBezTo>
                  <a:cubicBezTo>
                    <a:pt x="268900" y="74286"/>
                    <a:pt x="161449" y="127154"/>
                    <a:pt x="65144" y="196880"/>
                  </a:cubicBezTo>
                  <a:cubicBezTo>
                    <a:pt x="24957" y="228634"/>
                    <a:pt x="1071" y="276689"/>
                    <a:pt x="0" y="327892"/>
                  </a:cubicBezTo>
                  <a:lnTo>
                    <a:pt x="0" y="65650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97CDCF-1616-4B07-AB20-9519805F9437}"/>
                </a:ext>
              </a:extLst>
            </p:cNvPr>
            <p:cNvSpPr/>
            <p:nvPr/>
          </p:nvSpPr>
          <p:spPr>
            <a:xfrm>
              <a:off x="11792523" y="5339448"/>
              <a:ext cx="651441" cy="651441"/>
            </a:xfrm>
            <a:custGeom>
              <a:avLst/>
              <a:gdLst>
                <a:gd name="connsiteX0" fmla="*/ 657231 w 651440"/>
                <a:gd name="connsiteY0" fmla="*/ 328616 h 651440"/>
                <a:gd name="connsiteX1" fmla="*/ 328616 w 651440"/>
                <a:gd name="connsiteY1" fmla="*/ 657231 h 651440"/>
                <a:gd name="connsiteX2" fmla="*/ 0 w 651440"/>
                <a:gd name="connsiteY2" fmla="*/ 328616 h 651440"/>
                <a:gd name="connsiteX3" fmla="*/ 328616 w 651440"/>
                <a:gd name="connsiteY3" fmla="*/ 0 h 651440"/>
                <a:gd name="connsiteX4" fmla="*/ 657231 w 651440"/>
                <a:gd name="connsiteY4" fmla="*/ 328616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40" h="651440">
                  <a:moveTo>
                    <a:pt x="657231" y="328616"/>
                  </a:moveTo>
                  <a:cubicBezTo>
                    <a:pt x="657231" y="510105"/>
                    <a:pt x="510105" y="657231"/>
                    <a:pt x="328616" y="657231"/>
                  </a:cubicBezTo>
                  <a:cubicBezTo>
                    <a:pt x="147126" y="657231"/>
                    <a:pt x="0" y="510105"/>
                    <a:pt x="0" y="328616"/>
                  </a:cubicBezTo>
                  <a:cubicBezTo>
                    <a:pt x="0" y="147126"/>
                    <a:pt x="147126" y="0"/>
                    <a:pt x="328616" y="0"/>
                  </a:cubicBezTo>
                  <a:cubicBezTo>
                    <a:pt x="510105" y="0"/>
                    <a:pt x="657231" y="147126"/>
                    <a:pt x="657231" y="3286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3F6C8F-C0A7-4147-8249-BEB3ABEB0D0B}"/>
                </a:ext>
              </a:extLst>
            </p:cNvPr>
            <p:cNvSpPr/>
            <p:nvPr/>
          </p:nvSpPr>
          <p:spPr>
            <a:xfrm>
              <a:off x="11474765" y="6087157"/>
              <a:ext cx="1302881" cy="651441"/>
            </a:xfrm>
            <a:custGeom>
              <a:avLst/>
              <a:gdLst>
                <a:gd name="connsiteX0" fmla="*/ 1302881 w 1302881"/>
                <a:gd name="connsiteY0" fmla="*/ 656507 h 651440"/>
                <a:gd name="connsiteX1" fmla="*/ 1302881 w 1302881"/>
                <a:gd name="connsiteY1" fmla="*/ 327892 h 651440"/>
                <a:gd name="connsiteX2" fmla="*/ 1237737 w 1302881"/>
                <a:gd name="connsiteY2" fmla="*/ 196880 h 651440"/>
                <a:gd name="connsiteX3" fmla="*/ 919979 w 1302881"/>
                <a:gd name="connsiteY3" fmla="*/ 40534 h 651440"/>
                <a:gd name="connsiteX4" fmla="*/ 651441 w 1302881"/>
                <a:gd name="connsiteY4" fmla="*/ 0 h 651440"/>
                <a:gd name="connsiteX5" fmla="*/ 382902 w 1302881"/>
                <a:gd name="connsiteY5" fmla="*/ 40534 h 651440"/>
                <a:gd name="connsiteX6" fmla="*/ 65144 w 1302881"/>
                <a:gd name="connsiteY6" fmla="*/ 196880 h 651440"/>
                <a:gd name="connsiteX7" fmla="*/ 0 w 1302881"/>
                <a:gd name="connsiteY7" fmla="*/ 327892 h 651440"/>
                <a:gd name="connsiteX8" fmla="*/ 0 w 1302881"/>
                <a:gd name="connsiteY8" fmla="*/ 656507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881" h="651440">
                  <a:moveTo>
                    <a:pt x="1302881" y="656507"/>
                  </a:moveTo>
                  <a:lnTo>
                    <a:pt x="1302881" y="327892"/>
                  </a:lnTo>
                  <a:cubicBezTo>
                    <a:pt x="1301810" y="276689"/>
                    <a:pt x="1277924" y="228634"/>
                    <a:pt x="1237737" y="196880"/>
                  </a:cubicBezTo>
                  <a:cubicBezTo>
                    <a:pt x="1143307" y="124092"/>
                    <a:pt x="1035262" y="70935"/>
                    <a:pt x="919979" y="40534"/>
                  </a:cubicBezTo>
                  <a:cubicBezTo>
                    <a:pt x="832961" y="13825"/>
                    <a:pt x="742461" y="159"/>
                    <a:pt x="651441" y="0"/>
                  </a:cubicBezTo>
                  <a:cubicBezTo>
                    <a:pt x="560514" y="1404"/>
                    <a:pt x="470188" y="15034"/>
                    <a:pt x="382902" y="40534"/>
                  </a:cubicBezTo>
                  <a:cubicBezTo>
                    <a:pt x="268900" y="74286"/>
                    <a:pt x="161449" y="127154"/>
                    <a:pt x="65144" y="196880"/>
                  </a:cubicBezTo>
                  <a:cubicBezTo>
                    <a:pt x="24958" y="228634"/>
                    <a:pt x="1071" y="276689"/>
                    <a:pt x="0" y="327892"/>
                  </a:cubicBezTo>
                  <a:lnTo>
                    <a:pt x="0" y="65650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1BB07C-27A0-41DE-9271-9F0A00E9CECD}"/>
                </a:ext>
              </a:extLst>
            </p:cNvPr>
            <p:cNvSpPr/>
            <p:nvPr/>
          </p:nvSpPr>
          <p:spPr>
            <a:xfrm>
              <a:off x="7388062" y="2199505"/>
              <a:ext cx="796205" cy="796205"/>
            </a:xfrm>
            <a:custGeom>
              <a:avLst/>
              <a:gdLst>
                <a:gd name="connsiteX0" fmla="*/ 859902 w 796205"/>
                <a:gd name="connsiteY0" fmla="*/ 429951 h 796205"/>
                <a:gd name="connsiteX1" fmla="*/ 429951 w 796205"/>
                <a:gd name="connsiteY1" fmla="*/ 859901 h 796205"/>
                <a:gd name="connsiteX2" fmla="*/ 0 w 796205"/>
                <a:gd name="connsiteY2" fmla="*/ 429951 h 796205"/>
                <a:gd name="connsiteX3" fmla="*/ 429951 w 796205"/>
                <a:gd name="connsiteY3" fmla="*/ 0 h 796205"/>
                <a:gd name="connsiteX4" fmla="*/ 859902 w 796205"/>
                <a:gd name="connsiteY4" fmla="*/ 429951 h 7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205" h="796205">
                  <a:moveTo>
                    <a:pt x="859902" y="429951"/>
                  </a:moveTo>
                  <a:cubicBezTo>
                    <a:pt x="859902" y="667406"/>
                    <a:pt x="667406" y="859901"/>
                    <a:pt x="429951" y="859901"/>
                  </a:cubicBezTo>
                  <a:cubicBezTo>
                    <a:pt x="192496" y="859901"/>
                    <a:pt x="0" y="667406"/>
                    <a:pt x="0" y="429951"/>
                  </a:cubicBezTo>
                  <a:cubicBezTo>
                    <a:pt x="0" y="192495"/>
                    <a:pt x="192496" y="0"/>
                    <a:pt x="429951" y="0"/>
                  </a:cubicBezTo>
                  <a:cubicBezTo>
                    <a:pt x="667406" y="0"/>
                    <a:pt x="859902" y="192495"/>
                    <a:pt x="859902" y="42995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541604-6C85-45FF-8571-BE3556D713E7}"/>
                </a:ext>
              </a:extLst>
            </p:cNvPr>
            <p:cNvSpPr/>
            <p:nvPr/>
          </p:nvSpPr>
          <p:spPr>
            <a:xfrm>
              <a:off x="6636010" y="2432241"/>
              <a:ext cx="3691496" cy="4560084"/>
            </a:xfrm>
            <a:custGeom>
              <a:avLst/>
              <a:gdLst>
                <a:gd name="connsiteX0" fmla="*/ 3717554 w 3691496"/>
                <a:gd name="connsiteY0" fmla="*/ 31459 h 4560083"/>
                <a:gd name="connsiteX1" fmla="*/ 3564104 w 3691496"/>
                <a:gd name="connsiteY1" fmla="*/ 31459 h 4560083"/>
                <a:gd name="connsiteX2" fmla="*/ 2628925 w 3691496"/>
                <a:gd name="connsiteY2" fmla="*/ 966638 h 4560083"/>
                <a:gd name="connsiteX3" fmla="*/ 2418292 w 3691496"/>
                <a:gd name="connsiteY3" fmla="*/ 1020201 h 4560083"/>
                <a:gd name="connsiteX4" fmla="*/ 2133106 w 3691496"/>
                <a:gd name="connsiteY4" fmla="*/ 1476933 h 4560083"/>
                <a:gd name="connsiteX5" fmla="*/ 2052038 w 3691496"/>
                <a:gd name="connsiteY5" fmla="*/ 1131670 h 4560083"/>
                <a:gd name="connsiteX6" fmla="*/ 1987618 w 3691496"/>
                <a:gd name="connsiteY6" fmla="*/ 1012963 h 4560083"/>
                <a:gd name="connsiteX7" fmla="*/ 1535952 w 3691496"/>
                <a:gd name="connsiteY7" fmla="*/ 776996 h 4560083"/>
                <a:gd name="connsiteX8" fmla="*/ 1182003 w 3691496"/>
                <a:gd name="connsiteY8" fmla="*/ 734291 h 4560083"/>
                <a:gd name="connsiteX9" fmla="*/ 827329 w 3691496"/>
                <a:gd name="connsiteY9" fmla="*/ 787854 h 4560083"/>
                <a:gd name="connsiteX10" fmla="*/ 376388 w 3691496"/>
                <a:gd name="connsiteY10" fmla="*/ 1023820 h 4560083"/>
                <a:gd name="connsiteX11" fmla="*/ 311968 w 3691496"/>
                <a:gd name="connsiteY11" fmla="*/ 1142527 h 4560083"/>
                <a:gd name="connsiteX12" fmla="*/ 0 w 3691496"/>
                <a:gd name="connsiteY12" fmla="*/ 2474361 h 4560083"/>
                <a:gd name="connsiteX13" fmla="*/ 217147 w 3691496"/>
                <a:gd name="connsiteY13" fmla="*/ 2691508 h 4560083"/>
                <a:gd name="connsiteX14" fmla="*/ 421265 w 3691496"/>
                <a:gd name="connsiteY14" fmla="*/ 2530820 h 4560083"/>
                <a:gd name="connsiteX15" fmla="*/ 647098 w 3691496"/>
                <a:gd name="connsiteY15" fmla="*/ 1596364 h 4560083"/>
                <a:gd name="connsiteX16" fmla="*/ 647098 w 3691496"/>
                <a:gd name="connsiteY16" fmla="*/ 4600953 h 4560083"/>
                <a:gd name="connsiteX17" fmla="*/ 1074877 w 3691496"/>
                <a:gd name="connsiteY17" fmla="*/ 4600953 h 4560083"/>
                <a:gd name="connsiteX18" fmla="*/ 1074877 w 3691496"/>
                <a:gd name="connsiteY18" fmla="*/ 2667622 h 4560083"/>
                <a:gd name="connsiteX19" fmla="*/ 1292024 w 3691496"/>
                <a:gd name="connsiteY19" fmla="*/ 2667622 h 4560083"/>
                <a:gd name="connsiteX20" fmla="*/ 1292024 w 3691496"/>
                <a:gd name="connsiteY20" fmla="*/ 4600953 h 4560083"/>
                <a:gd name="connsiteX21" fmla="*/ 1719079 w 3691496"/>
                <a:gd name="connsiteY21" fmla="*/ 4600953 h 4560083"/>
                <a:gd name="connsiteX22" fmla="*/ 1719079 w 3691496"/>
                <a:gd name="connsiteY22" fmla="*/ 1582611 h 4560083"/>
                <a:gd name="connsiteX23" fmla="*/ 1798700 w 3691496"/>
                <a:gd name="connsiteY23" fmla="*/ 1922808 h 4560083"/>
                <a:gd name="connsiteX24" fmla="*/ 1841405 w 3691496"/>
                <a:gd name="connsiteY24" fmla="*/ 1977095 h 4560083"/>
                <a:gd name="connsiteX25" fmla="*/ 2130934 w 3691496"/>
                <a:gd name="connsiteY25" fmla="*/ 2079154 h 4560083"/>
                <a:gd name="connsiteX26" fmla="*/ 2304652 w 3691496"/>
                <a:gd name="connsiteY26" fmla="*/ 2000257 h 4560083"/>
                <a:gd name="connsiteX27" fmla="*/ 2746184 w 3691496"/>
                <a:gd name="connsiteY27" fmla="*/ 1276434 h 4560083"/>
                <a:gd name="connsiteX28" fmla="*/ 2775861 w 3691496"/>
                <a:gd name="connsiteY28" fmla="*/ 1126603 h 4560083"/>
                <a:gd name="connsiteX29" fmla="*/ 3716830 w 3691496"/>
                <a:gd name="connsiteY29" fmla="*/ 185633 h 4560083"/>
                <a:gd name="connsiteX30" fmla="*/ 3717554 w 3691496"/>
                <a:gd name="connsiteY30" fmla="*/ 31459 h 456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91496" h="4560083">
                  <a:moveTo>
                    <a:pt x="3717554" y="31459"/>
                  </a:moveTo>
                  <a:cubicBezTo>
                    <a:pt x="3675001" y="-10486"/>
                    <a:pt x="3606657" y="-10486"/>
                    <a:pt x="3564104" y="31459"/>
                  </a:cubicBezTo>
                  <a:lnTo>
                    <a:pt x="2628925" y="966638"/>
                  </a:lnTo>
                  <a:cubicBezTo>
                    <a:pt x="2554190" y="945546"/>
                    <a:pt x="2473874" y="965965"/>
                    <a:pt x="2418292" y="1020201"/>
                  </a:cubicBezTo>
                  <a:cubicBezTo>
                    <a:pt x="2403092" y="1035401"/>
                    <a:pt x="2133106" y="1476933"/>
                    <a:pt x="2133106" y="1476933"/>
                  </a:cubicBezTo>
                  <a:lnTo>
                    <a:pt x="2052038" y="1131670"/>
                  </a:lnTo>
                  <a:cubicBezTo>
                    <a:pt x="2041303" y="1087155"/>
                    <a:pt x="2019096" y="1046222"/>
                    <a:pt x="1987618" y="1012963"/>
                  </a:cubicBezTo>
                  <a:cubicBezTo>
                    <a:pt x="1854210" y="905121"/>
                    <a:pt x="1700672" y="824907"/>
                    <a:pt x="1535952" y="776996"/>
                  </a:cubicBezTo>
                  <a:cubicBezTo>
                    <a:pt x="1419503" y="752090"/>
                    <a:pt x="1301035" y="737794"/>
                    <a:pt x="1182003" y="734291"/>
                  </a:cubicBezTo>
                  <a:cubicBezTo>
                    <a:pt x="1061913" y="736144"/>
                    <a:pt x="942613" y="754160"/>
                    <a:pt x="827329" y="787854"/>
                  </a:cubicBezTo>
                  <a:cubicBezTo>
                    <a:pt x="661118" y="831428"/>
                    <a:pt x="506944" y="912105"/>
                    <a:pt x="376388" y="1023820"/>
                  </a:cubicBezTo>
                  <a:cubicBezTo>
                    <a:pt x="344627" y="1056877"/>
                    <a:pt x="322372" y="1097882"/>
                    <a:pt x="311968" y="1142527"/>
                  </a:cubicBezTo>
                  <a:cubicBezTo>
                    <a:pt x="311968" y="1142527"/>
                    <a:pt x="0" y="2452647"/>
                    <a:pt x="0" y="2474361"/>
                  </a:cubicBezTo>
                  <a:cubicBezTo>
                    <a:pt x="0" y="2594292"/>
                    <a:pt x="97220" y="2691508"/>
                    <a:pt x="217147" y="2691508"/>
                  </a:cubicBezTo>
                  <a:cubicBezTo>
                    <a:pt x="313256" y="2689040"/>
                    <a:pt x="396300" y="2623664"/>
                    <a:pt x="421265" y="2530820"/>
                  </a:cubicBezTo>
                  <a:lnTo>
                    <a:pt x="647098" y="1596364"/>
                  </a:lnTo>
                  <a:lnTo>
                    <a:pt x="647098" y="4600953"/>
                  </a:lnTo>
                  <a:lnTo>
                    <a:pt x="1074877" y="4600953"/>
                  </a:lnTo>
                  <a:lnTo>
                    <a:pt x="1074877" y="2667622"/>
                  </a:lnTo>
                  <a:lnTo>
                    <a:pt x="1292024" y="2667622"/>
                  </a:lnTo>
                  <a:lnTo>
                    <a:pt x="1292024" y="4600953"/>
                  </a:lnTo>
                  <a:lnTo>
                    <a:pt x="1719079" y="4600953"/>
                  </a:lnTo>
                  <a:lnTo>
                    <a:pt x="1719079" y="1582611"/>
                  </a:lnTo>
                  <a:lnTo>
                    <a:pt x="1798700" y="1922808"/>
                  </a:lnTo>
                  <a:cubicBezTo>
                    <a:pt x="1804222" y="1946325"/>
                    <a:pt x="1819850" y="1966194"/>
                    <a:pt x="1841405" y="1977095"/>
                  </a:cubicBezTo>
                  <a:cubicBezTo>
                    <a:pt x="1924638" y="2040979"/>
                    <a:pt x="2026038" y="2076722"/>
                    <a:pt x="2130934" y="2079154"/>
                  </a:cubicBezTo>
                  <a:cubicBezTo>
                    <a:pt x="2199234" y="2088716"/>
                    <a:pt x="2266912" y="2057975"/>
                    <a:pt x="2304652" y="2000257"/>
                  </a:cubicBezTo>
                  <a:lnTo>
                    <a:pt x="2746184" y="1276434"/>
                  </a:lnTo>
                  <a:cubicBezTo>
                    <a:pt x="2774406" y="1231934"/>
                    <a:pt x="2784995" y="1178501"/>
                    <a:pt x="2775861" y="1126603"/>
                  </a:cubicBezTo>
                  <a:lnTo>
                    <a:pt x="3716830" y="185633"/>
                  </a:lnTo>
                  <a:cubicBezTo>
                    <a:pt x="3759449" y="143196"/>
                    <a:pt x="3759775" y="74295"/>
                    <a:pt x="3717554" y="3145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Arc 5">
            <a:extLst>
              <a:ext uri="{FF2B5EF4-FFF2-40B4-BE49-F238E27FC236}">
                <a16:creationId xmlns:a16="http://schemas.microsoft.com/office/drawing/2014/main" id="{99052376-89D9-422E-B7EE-A962C5BA574B}"/>
              </a:ext>
            </a:extLst>
          </p:cNvPr>
          <p:cNvSpPr/>
          <p:nvPr/>
        </p:nvSpPr>
        <p:spPr>
          <a:xfrm rot="11389324">
            <a:off x="11227632" y="2811739"/>
            <a:ext cx="914400" cy="914400"/>
          </a:xfrm>
          <a:prstGeom prst="arc">
            <a:avLst>
              <a:gd name="adj1" fmla="val 19634882"/>
              <a:gd name="adj2" fmla="val 2145390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0FD5C8-CE7D-4315-AC30-7BDB320E0CCC}"/>
              </a:ext>
            </a:extLst>
          </p:cNvPr>
          <p:cNvSpPr/>
          <p:nvPr/>
        </p:nvSpPr>
        <p:spPr>
          <a:xfrm>
            <a:off x="11213561" y="3429000"/>
            <a:ext cx="141979" cy="13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72ADDE7-5980-4AC6-8922-3E6AFD21D403}"/>
              </a:ext>
            </a:extLst>
          </p:cNvPr>
          <p:cNvSpPr/>
          <p:nvPr/>
        </p:nvSpPr>
        <p:spPr>
          <a:xfrm rot="11389324" flipH="1">
            <a:off x="11317679" y="2697813"/>
            <a:ext cx="761842" cy="925682"/>
          </a:xfrm>
          <a:prstGeom prst="arc">
            <a:avLst>
              <a:gd name="adj1" fmla="val 19634882"/>
              <a:gd name="adj2" fmla="val 2145390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E3EF67B2-AAA1-43D7-916F-BF3BDEFFBBF4}"/>
              </a:ext>
            </a:extLst>
          </p:cNvPr>
          <p:cNvSpPr/>
          <p:nvPr/>
        </p:nvSpPr>
        <p:spPr>
          <a:xfrm>
            <a:off x="11724681" y="3417709"/>
            <a:ext cx="391613" cy="379722"/>
          </a:xfrm>
          <a:prstGeom prst="blockArc">
            <a:avLst>
              <a:gd name="adj1" fmla="val 10800000"/>
              <a:gd name="adj2" fmla="val 3069938"/>
              <a:gd name="adj3" fmla="val 90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A3F4998B-C02B-4086-AAE4-CD10611C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1" y="263527"/>
            <a:ext cx="10196623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Urban Planning/Land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8981-1D48-4CAC-9F0A-E370BF89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F05FFA-819D-47D0-AAA9-0D5AE1C0111E}"/>
              </a:ext>
            </a:extLst>
          </p:cNvPr>
          <p:cNvGrpSpPr/>
          <p:nvPr/>
        </p:nvGrpSpPr>
        <p:grpSpPr>
          <a:xfrm>
            <a:off x="-412753" y="3062755"/>
            <a:ext cx="12870239" cy="3988506"/>
            <a:chOff x="-412376" y="919611"/>
            <a:chExt cx="12870239" cy="5780894"/>
          </a:xfrm>
          <a:solidFill>
            <a:schemeClr val="bg1">
              <a:lumMod val="95000"/>
            </a:schemeClr>
          </a:solidFill>
        </p:grpSpPr>
        <p:pic>
          <p:nvPicPr>
            <p:cNvPr id="47" name="Graphic 46" descr="City">
              <a:extLst>
                <a:ext uri="{FF2B5EF4-FFF2-40B4-BE49-F238E27FC236}">
                  <a16:creationId xmlns:a16="http://schemas.microsoft.com/office/drawing/2014/main" id="{ECECB861-1C77-4B67-948B-9C1A131B4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5405"/>
            <a:stretch/>
          </p:blipFill>
          <p:spPr>
            <a:xfrm>
              <a:off x="8451068" y="919611"/>
              <a:ext cx="1483602" cy="5780894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3FF745C-0C85-4240-A8D7-3944EA136C44}"/>
                </a:ext>
              </a:extLst>
            </p:cNvPr>
            <p:cNvGrpSpPr/>
            <p:nvPr/>
          </p:nvGrpSpPr>
          <p:grpSpPr>
            <a:xfrm>
              <a:off x="-412376" y="972763"/>
              <a:ext cx="12870239" cy="5440760"/>
              <a:chOff x="-412376" y="972763"/>
              <a:chExt cx="12870239" cy="5440760"/>
            </a:xfrm>
            <a:grpFill/>
          </p:grpSpPr>
          <p:pic>
            <p:nvPicPr>
              <p:cNvPr id="8" name="Graphic 7" descr="Building">
                <a:extLst>
                  <a:ext uri="{FF2B5EF4-FFF2-40B4-BE49-F238E27FC236}">
                    <a16:creationId xmlns:a16="http://schemas.microsoft.com/office/drawing/2014/main" id="{AC7A1C3B-1EE5-4EC2-BA12-5BDFDCCD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40049" y="2715431"/>
                <a:ext cx="2344479" cy="3160381"/>
              </a:xfrm>
              <a:prstGeom prst="rect">
                <a:avLst/>
              </a:prstGeom>
            </p:spPr>
          </p:pic>
          <p:pic>
            <p:nvPicPr>
              <p:cNvPr id="10" name="Graphic 9" descr="Schoolhouse">
                <a:extLst>
                  <a:ext uri="{FF2B5EF4-FFF2-40B4-BE49-F238E27FC236}">
                    <a16:creationId xmlns:a16="http://schemas.microsoft.com/office/drawing/2014/main" id="{0FEAA88F-BE58-4997-B932-4A5362BF3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412376" y="2308897"/>
                <a:ext cx="3044952" cy="4104626"/>
              </a:xfrm>
              <a:prstGeom prst="rect">
                <a:avLst/>
              </a:prstGeom>
            </p:spPr>
          </p:pic>
          <p:pic>
            <p:nvPicPr>
              <p:cNvPr id="14" name="Graphic 13" descr="Hospital">
                <a:extLst>
                  <a:ext uri="{FF2B5EF4-FFF2-40B4-BE49-F238E27FC236}">
                    <a16:creationId xmlns:a16="http://schemas.microsoft.com/office/drawing/2014/main" id="{C0706B98-890B-4939-B369-7563CE541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59578" y="2244338"/>
                <a:ext cx="3043423" cy="4102565"/>
              </a:xfrm>
              <a:prstGeom prst="rect">
                <a:avLst/>
              </a:prstGeom>
            </p:spPr>
          </p:pic>
          <p:pic>
            <p:nvPicPr>
              <p:cNvPr id="16" name="Graphic 15" descr="Hospital">
                <a:extLst>
                  <a:ext uri="{FF2B5EF4-FFF2-40B4-BE49-F238E27FC236}">
                    <a16:creationId xmlns:a16="http://schemas.microsoft.com/office/drawing/2014/main" id="{2D896F67-FD64-4195-9267-562F87387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414440" y="2244336"/>
                <a:ext cx="3043423" cy="4102565"/>
              </a:xfrm>
              <a:prstGeom prst="rect">
                <a:avLst/>
              </a:prstGeom>
            </p:spPr>
          </p:pic>
          <p:pic>
            <p:nvPicPr>
              <p:cNvPr id="45" name="Graphic 44" descr="City">
                <a:extLst>
                  <a:ext uri="{FF2B5EF4-FFF2-40B4-BE49-F238E27FC236}">
                    <a16:creationId xmlns:a16="http://schemas.microsoft.com/office/drawing/2014/main" id="{CA2CF410-9FC2-4FAA-9D87-35D3F3430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4456" t="52114" r="34864" b="17176"/>
              <a:stretch/>
            </p:blipFill>
            <p:spPr>
              <a:xfrm>
                <a:off x="7166052" y="3940823"/>
                <a:ext cx="1315713" cy="1775306"/>
              </a:xfrm>
              <a:prstGeom prst="rect">
                <a:avLst/>
              </a:prstGeom>
            </p:spPr>
          </p:pic>
          <p:pic>
            <p:nvPicPr>
              <p:cNvPr id="52" name="Graphic 51" descr="City">
                <a:extLst>
                  <a:ext uri="{FF2B5EF4-FFF2-40B4-BE49-F238E27FC236}">
                    <a16:creationId xmlns:a16="http://schemas.microsoft.com/office/drawing/2014/main" id="{E1CFFB45-8325-46E3-A0B9-075E65701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20620" r="50004" b="48383"/>
              <a:stretch/>
            </p:blipFill>
            <p:spPr>
              <a:xfrm>
                <a:off x="6499226" y="972763"/>
                <a:ext cx="1259777" cy="2983889"/>
              </a:xfrm>
              <a:custGeom>
                <a:avLst/>
                <a:gdLst>
                  <a:gd name="connsiteX0" fmla="*/ 0 w 1259777"/>
                  <a:gd name="connsiteY0" fmla="*/ 0 h 2983889"/>
                  <a:gd name="connsiteX1" fmla="*/ 1259777 w 1259777"/>
                  <a:gd name="connsiteY1" fmla="*/ 0 h 2983889"/>
                  <a:gd name="connsiteX2" fmla="*/ 1259777 w 1259777"/>
                  <a:gd name="connsiteY2" fmla="*/ 2983889 h 2983889"/>
                  <a:gd name="connsiteX3" fmla="*/ 878208 w 1259777"/>
                  <a:gd name="connsiteY3" fmla="*/ 2983889 h 2983889"/>
                  <a:gd name="connsiteX4" fmla="*/ 878208 w 1259777"/>
                  <a:gd name="connsiteY4" fmla="*/ 2456574 h 2983889"/>
                  <a:gd name="connsiteX5" fmla="*/ 72796 w 1259777"/>
                  <a:gd name="connsiteY5" fmla="*/ 2456574 h 2983889"/>
                  <a:gd name="connsiteX6" fmla="*/ 72796 w 1259777"/>
                  <a:gd name="connsiteY6" fmla="*/ 2477490 h 2983889"/>
                  <a:gd name="connsiteX7" fmla="*/ 0 w 1259777"/>
                  <a:gd name="connsiteY7" fmla="*/ 2477490 h 2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9777" h="2983889">
                    <a:moveTo>
                      <a:pt x="0" y="0"/>
                    </a:moveTo>
                    <a:lnTo>
                      <a:pt x="1259777" y="0"/>
                    </a:lnTo>
                    <a:lnTo>
                      <a:pt x="1259777" y="2983889"/>
                    </a:lnTo>
                    <a:lnTo>
                      <a:pt x="878208" y="2983889"/>
                    </a:lnTo>
                    <a:lnTo>
                      <a:pt x="878208" y="2456574"/>
                    </a:lnTo>
                    <a:lnTo>
                      <a:pt x="72796" y="2456574"/>
                    </a:lnTo>
                    <a:lnTo>
                      <a:pt x="72796" y="2477490"/>
                    </a:lnTo>
                    <a:lnTo>
                      <a:pt x="0" y="2477490"/>
                    </a:lnTo>
                    <a:close/>
                  </a:path>
                </a:pathLst>
              </a:custGeom>
            </p:spPr>
          </p:pic>
          <p:pic>
            <p:nvPicPr>
              <p:cNvPr id="48" name="Graphic 47" descr="City">
                <a:extLst>
                  <a:ext uri="{FF2B5EF4-FFF2-40B4-BE49-F238E27FC236}">
                    <a16:creationId xmlns:a16="http://schemas.microsoft.com/office/drawing/2014/main" id="{A3E8988C-FF50-4CDD-9705-A57D810B11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43028" r="65198" b="17387"/>
              <a:stretch/>
            </p:blipFill>
            <p:spPr>
              <a:xfrm>
                <a:off x="5747483" y="3397253"/>
                <a:ext cx="1492476" cy="2288346"/>
              </a:xfrm>
              <a:prstGeom prst="rect">
                <a:avLst/>
              </a:prstGeom>
            </p:spPr>
          </p:pic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3562064-D378-4B35-9898-1162A57A2D95}"/>
              </a:ext>
            </a:extLst>
          </p:cNvPr>
          <p:cNvSpPr/>
          <p:nvPr/>
        </p:nvSpPr>
        <p:spPr>
          <a:xfrm>
            <a:off x="461607" y="1672989"/>
            <a:ext cx="6037242" cy="3323987"/>
          </a:xfrm>
          <a:prstGeom prst="rect">
            <a:avLst/>
          </a:prstGeom>
          <a:ln w="28575">
            <a:solidFill>
              <a:srgbClr val="006A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6A99"/>
                </a:solidFill>
              </a:rPr>
              <a:t>Urban Planning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Juxtaposition of Health &amp; Healthcare Chain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 Innovation Chain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“Medical Industrial” Chain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B99DC-A0B4-4B02-B081-39F7A2D4EB54}"/>
              </a:ext>
            </a:extLst>
          </p:cNvPr>
          <p:cNvSpPr/>
          <p:nvPr/>
        </p:nvSpPr>
        <p:spPr>
          <a:xfrm>
            <a:off x="6848808" y="1465791"/>
            <a:ext cx="4681728" cy="3682226"/>
          </a:xfrm>
          <a:prstGeom prst="rect">
            <a:avLst/>
          </a:prstGeom>
          <a:ln w="28575">
            <a:solidFill>
              <a:srgbClr val="006A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6A99"/>
                </a:solidFill>
              </a:rPr>
              <a:t>Mixed With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Residential </a:t>
            </a:r>
          </a:p>
          <a:p>
            <a:pPr marL="285750" indent="-285750">
              <a:lnSpc>
                <a:spcPct val="20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Retail</a:t>
            </a:r>
          </a:p>
          <a:p>
            <a:pPr marL="285750" indent="-285750">
              <a:lnSpc>
                <a:spcPct val="20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Living </a:t>
            </a:r>
          </a:p>
          <a:p>
            <a:pPr marL="285750" indent="-285750">
              <a:lnSpc>
                <a:spcPct val="20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Educational </a:t>
            </a:r>
          </a:p>
        </p:txBody>
      </p:sp>
    </p:spTree>
    <p:extLst>
      <p:ext uri="{BB962C8B-B14F-4D97-AF65-F5344CB8AC3E}">
        <p14:creationId xmlns:p14="http://schemas.microsoft.com/office/powerpoint/2010/main" val="12204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A5B8-D60E-4025-81BA-E2988480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A4610-EF20-4261-8B94-649227D9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E6E8C-2701-425C-AD7A-DD98F69A413F}"/>
              </a:ext>
            </a:extLst>
          </p:cNvPr>
          <p:cNvSpPr/>
          <p:nvPr/>
        </p:nvSpPr>
        <p:spPr>
          <a:xfrm>
            <a:off x="1477926" y="1366687"/>
            <a:ext cx="1520455" cy="1525369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83BB6-E17F-44D9-A525-3E08C3E4A17D}"/>
              </a:ext>
            </a:extLst>
          </p:cNvPr>
          <p:cNvSpPr txBox="1"/>
          <p:nvPr/>
        </p:nvSpPr>
        <p:spPr>
          <a:xfrm>
            <a:off x="2238153" y="929042"/>
            <a:ext cx="16480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0D1A4-C70C-4EFD-9EB6-D250390E919A}"/>
              </a:ext>
            </a:extLst>
          </p:cNvPr>
          <p:cNvSpPr/>
          <p:nvPr/>
        </p:nvSpPr>
        <p:spPr>
          <a:xfrm>
            <a:off x="1477926" y="2969790"/>
            <a:ext cx="1520455" cy="1525369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E2178-DD7B-408C-9EF9-CE0BD4243BA1}"/>
              </a:ext>
            </a:extLst>
          </p:cNvPr>
          <p:cNvSpPr txBox="1"/>
          <p:nvPr/>
        </p:nvSpPr>
        <p:spPr>
          <a:xfrm>
            <a:off x="2238153" y="2532145"/>
            <a:ext cx="16480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DEB4D0-B863-4073-B681-2B08278170AF}"/>
              </a:ext>
            </a:extLst>
          </p:cNvPr>
          <p:cNvSpPr/>
          <p:nvPr/>
        </p:nvSpPr>
        <p:spPr>
          <a:xfrm>
            <a:off x="1477925" y="4588099"/>
            <a:ext cx="1520455" cy="1525369"/>
          </a:xfrm>
          <a:prstGeom prst="rect">
            <a:avLst/>
          </a:prstGeom>
          <a:solidFill>
            <a:srgbClr val="006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E1A8B-7D37-4B07-AF5A-139E7BD78437}"/>
              </a:ext>
            </a:extLst>
          </p:cNvPr>
          <p:cNvSpPr txBox="1"/>
          <p:nvPr/>
        </p:nvSpPr>
        <p:spPr>
          <a:xfrm>
            <a:off x="2291317" y="4150454"/>
            <a:ext cx="16480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EEDEA-E458-471D-BDDA-80A995662A46}"/>
              </a:ext>
            </a:extLst>
          </p:cNvPr>
          <p:cNvSpPr txBox="1"/>
          <p:nvPr/>
        </p:nvSpPr>
        <p:spPr>
          <a:xfrm>
            <a:off x="1477925" y="2445488"/>
            <a:ext cx="128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Part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0D33D-9A73-4586-98C7-6DC1C6E466E6}"/>
              </a:ext>
            </a:extLst>
          </p:cNvPr>
          <p:cNvSpPr txBox="1"/>
          <p:nvPr/>
        </p:nvSpPr>
        <p:spPr>
          <a:xfrm>
            <a:off x="1477925" y="4060503"/>
            <a:ext cx="128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Part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C289B-5A53-4972-B14C-D9DA96DA4833}"/>
              </a:ext>
            </a:extLst>
          </p:cNvPr>
          <p:cNvSpPr txBox="1"/>
          <p:nvPr/>
        </p:nvSpPr>
        <p:spPr>
          <a:xfrm>
            <a:off x="1477925" y="5681691"/>
            <a:ext cx="128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Part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6AC76D-6B8C-49D6-B097-EE2702E97913}"/>
              </a:ext>
            </a:extLst>
          </p:cNvPr>
          <p:cNvSpPr/>
          <p:nvPr/>
        </p:nvSpPr>
        <p:spPr>
          <a:xfrm>
            <a:off x="3115340" y="2035607"/>
            <a:ext cx="3552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CEO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</a:t>
            </a:r>
            <a:r>
              <a:rPr lang="en-US" sz="2800" b="1" dirty="0"/>
              <a:t> Network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EBC0A4-710F-4F6F-81FA-68E01807D007}"/>
              </a:ext>
            </a:extLst>
          </p:cNvPr>
          <p:cNvSpPr/>
          <p:nvPr/>
        </p:nvSpPr>
        <p:spPr>
          <a:xfrm>
            <a:off x="3115340" y="3593793"/>
            <a:ext cx="681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Innovation in Hospitals, Healthcare &amp; Health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2B5E2E-A8EE-4408-805D-C28E5D3FFFF1}"/>
              </a:ext>
            </a:extLst>
          </p:cNvPr>
          <p:cNvSpPr/>
          <p:nvPr/>
        </p:nvSpPr>
        <p:spPr>
          <a:xfrm>
            <a:off x="3115340" y="5151978"/>
            <a:ext cx="49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Innovation in Health Leadership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DD14F7-25B7-446F-B392-037459133B6B}"/>
              </a:ext>
            </a:extLst>
          </p:cNvPr>
          <p:cNvCxnSpPr/>
          <p:nvPr/>
        </p:nvCxnSpPr>
        <p:spPr>
          <a:xfrm>
            <a:off x="3221665" y="2532145"/>
            <a:ext cx="5571461" cy="0"/>
          </a:xfrm>
          <a:prstGeom prst="line">
            <a:avLst/>
          </a:prstGeom>
          <a:ln w="19050">
            <a:solidFill>
              <a:srgbClr val="1CAD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0E1D86-9936-433D-BFF6-2FD6B1093A8D}"/>
              </a:ext>
            </a:extLst>
          </p:cNvPr>
          <p:cNvCxnSpPr>
            <a:cxnSpLocks/>
          </p:cNvCxnSpPr>
          <p:nvPr/>
        </p:nvCxnSpPr>
        <p:spPr>
          <a:xfrm>
            <a:off x="3221665" y="4088253"/>
            <a:ext cx="7155712" cy="0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2DABBA-E835-488B-8C13-35E0A7E4CDC6}"/>
              </a:ext>
            </a:extLst>
          </p:cNvPr>
          <p:cNvCxnSpPr>
            <a:cxnSpLocks/>
          </p:cNvCxnSpPr>
          <p:nvPr/>
        </p:nvCxnSpPr>
        <p:spPr>
          <a:xfrm>
            <a:off x="3221665" y="5660425"/>
            <a:ext cx="5805377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C4F81-DAB1-4F87-9B63-0DEC57C6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ED2089-BFCC-4B1A-9602-B198B993D242}"/>
              </a:ext>
            </a:extLst>
          </p:cNvPr>
          <p:cNvSpPr/>
          <p:nvPr/>
        </p:nvSpPr>
        <p:spPr>
          <a:xfrm>
            <a:off x="0" y="0"/>
            <a:ext cx="2764465" cy="6337005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5C89A-9BF9-4812-9353-1FF4DF369095}"/>
              </a:ext>
            </a:extLst>
          </p:cNvPr>
          <p:cNvSpPr txBox="1"/>
          <p:nvPr/>
        </p:nvSpPr>
        <p:spPr>
          <a:xfrm>
            <a:off x="316125" y="-1490291"/>
            <a:ext cx="164804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16128-7771-40D5-93CC-75D0A5A6C406}"/>
              </a:ext>
            </a:extLst>
          </p:cNvPr>
          <p:cNvSpPr txBox="1"/>
          <p:nvPr/>
        </p:nvSpPr>
        <p:spPr>
          <a:xfrm>
            <a:off x="58843" y="2614504"/>
            <a:ext cx="244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badi Extra Light" panose="020B0204020104020204" pitchFamily="34" charset="0"/>
              </a:rPr>
              <a:t>Part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024E2-D173-4C12-B6D5-6CF27E2AB966}"/>
              </a:ext>
            </a:extLst>
          </p:cNvPr>
          <p:cNvSpPr/>
          <p:nvPr/>
        </p:nvSpPr>
        <p:spPr>
          <a:xfrm>
            <a:off x="3115340" y="2035607"/>
            <a:ext cx="61174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500" b="1" dirty="0"/>
              <a:t>Innovation in Health Leadership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C35966-D050-4F6E-BE6B-A7990F5FBEEB}"/>
              </a:ext>
            </a:extLst>
          </p:cNvPr>
          <p:cNvCxnSpPr>
            <a:cxnSpLocks/>
          </p:cNvCxnSpPr>
          <p:nvPr/>
        </p:nvCxnSpPr>
        <p:spPr>
          <a:xfrm>
            <a:off x="3221665" y="2643657"/>
            <a:ext cx="8970335" cy="0"/>
          </a:xfrm>
          <a:prstGeom prst="line">
            <a:avLst/>
          </a:prstGeom>
          <a:ln w="19050">
            <a:solidFill>
              <a:srgbClr val="006A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0FF0C19-5D86-4D04-A2C7-60FAD95D673F}"/>
              </a:ext>
            </a:extLst>
          </p:cNvPr>
          <p:cNvSpPr/>
          <p:nvPr/>
        </p:nvSpPr>
        <p:spPr>
          <a:xfrm rot="16013292">
            <a:off x="1823309" y="-2098674"/>
            <a:ext cx="10108173" cy="10462438"/>
          </a:xfrm>
          <a:prstGeom prst="triangle">
            <a:avLst>
              <a:gd name="adj" fmla="val 433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37850-6137-4FCC-9931-FDE6133E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2D7F8-6223-4406-A0EE-2A05106A8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679" y="119820"/>
            <a:ext cx="10058400" cy="1658738"/>
          </a:xfrm>
        </p:spPr>
        <p:txBody>
          <a:bodyPr>
            <a:normAutofit/>
          </a:bodyPr>
          <a:lstStyle/>
          <a:p>
            <a:r>
              <a:rPr lang="en-US" dirty="0"/>
              <a:t>Elements of Leadership </a:t>
            </a:r>
            <a:br>
              <a:rPr lang="en-US" dirty="0"/>
            </a:br>
            <a:r>
              <a:rPr lang="en-US" dirty="0"/>
              <a:t>Innovation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84FA8A-B3C0-4764-A1C4-4509A2DA1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43" t="8137" r="13806" b="8141"/>
          <a:stretch/>
        </p:blipFill>
        <p:spPr>
          <a:xfrm flipH="1">
            <a:off x="-194377" y="3661218"/>
            <a:ext cx="2445485" cy="274999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2D1BE7-8B67-4586-85FA-FAF0DB5301A7}"/>
              </a:ext>
            </a:extLst>
          </p:cNvPr>
          <p:cNvSpPr/>
          <p:nvPr/>
        </p:nvSpPr>
        <p:spPr>
          <a:xfrm>
            <a:off x="8006316" y="129871"/>
            <a:ext cx="4004928" cy="795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Teams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6228F8A-5CC4-49CD-BE63-D189EEAB7980}"/>
              </a:ext>
            </a:extLst>
          </p:cNvPr>
          <p:cNvSpPr/>
          <p:nvPr/>
        </p:nvSpPr>
        <p:spPr>
          <a:xfrm>
            <a:off x="8006316" y="1022687"/>
            <a:ext cx="4004928" cy="795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Customer Focus: Patients/Consumers AND Clinicians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664AE44-A718-4B4C-8D54-5F7A4B28002A}"/>
              </a:ext>
            </a:extLst>
          </p:cNvPr>
          <p:cNvSpPr/>
          <p:nvPr/>
        </p:nvSpPr>
        <p:spPr>
          <a:xfrm>
            <a:off x="8006316" y="1912211"/>
            <a:ext cx="4004928" cy="795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Think Big/Act Small: Speed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0705E4A-2EB0-4ED3-BEC0-E9F9FBEA9981}"/>
              </a:ext>
            </a:extLst>
          </p:cNvPr>
          <p:cNvSpPr/>
          <p:nvPr/>
        </p:nvSpPr>
        <p:spPr>
          <a:xfrm>
            <a:off x="8009860" y="2801735"/>
            <a:ext cx="4004928" cy="795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Accept, Learn From Failure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B3BF9FA-905A-4B85-8274-FB917C2D4DBF}"/>
              </a:ext>
            </a:extLst>
          </p:cNvPr>
          <p:cNvSpPr/>
          <p:nvPr/>
        </p:nvSpPr>
        <p:spPr>
          <a:xfrm>
            <a:off x="8006316" y="3706626"/>
            <a:ext cx="4004928" cy="795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Analytics, Analytics, Analytics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D828705-1A2F-432E-A818-6B0E36FAF7F6}"/>
              </a:ext>
            </a:extLst>
          </p:cNvPr>
          <p:cNvSpPr/>
          <p:nvPr/>
        </p:nvSpPr>
        <p:spPr>
          <a:xfrm>
            <a:off x="8006316" y="4611517"/>
            <a:ext cx="4004928" cy="795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Ask the Right Questions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B4EE451-F64A-42FD-A92B-2AC326762F93}"/>
              </a:ext>
            </a:extLst>
          </p:cNvPr>
          <p:cNvSpPr/>
          <p:nvPr/>
        </p:nvSpPr>
        <p:spPr>
          <a:xfrm>
            <a:off x="8006316" y="5478685"/>
            <a:ext cx="4004928" cy="795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Openness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A937FE-CF17-4506-AF5E-9DE33A895748}"/>
              </a:ext>
            </a:extLst>
          </p:cNvPr>
          <p:cNvSpPr/>
          <p:nvPr/>
        </p:nvSpPr>
        <p:spPr>
          <a:xfrm>
            <a:off x="3460170" y="3429000"/>
            <a:ext cx="3411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Bold Vision</a:t>
            </a:r>
          </a:p>
        </p:txBody>
      </p:sp>
      <p:pic>
        <p:nvPicPr>
          <p:cNvPr id="40" name="Graphic 39" descr="Lightbulb">
            <a:extLst>
              <a:ext uri="{FF2B5EF4-FFF2-40B4-BE49-F238E27FC236}">
                <a16:creationId xmlns:a16="http://schemas.microsoft.com/office/drawing/2014/main" id="{02C50376-C022-4A11-B7C0-08669E631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964" y="3027401"/>
            <a:ext cx="633817" cy="63381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1519B4-1597-4934-B10A-D10F7B188B2D}"/>
              </a:ext>
            </a:extLst>
          </p:cNvPr>
          <p:cNvCxnSpPr/>
          <p:nvPr/>
        </p:nvCxnSpPr>
        <p:spPr>
          <a:xfrm>
            <a:off x="489964" y="2852020"/>
            <a:ext cx="145059" cy="17538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B305E8-F791-48CF-A1D9-A04C0B2B99FB}"/>
              </a:ext>
            </a:extLst>
          </p:cNvPr>
          <p:cNvCxnSpPr>
            <a:cxnSpLocks/>
          </p:cNvCxnSpPr>
          <p:nvPr/>
        </p:nvCxnSpPr>
        <p:spPr>
          <a:xfrm flipV="1">
            <a:off x="969470" y="2844557"/>
            <a:ext cx="195747" cy="1620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628B3D-7271-470C-B9AE-8FBFDDFA3AC4}"/>
              </a:ext>
            </a:extLst>
          </p:cNvPr>
          <p:cNvCxnSpPr>
            <a:cxnSpLocks/>
          </p:cNvCxnSpPr>
          <p:nvPr/>
        </p:nvCxnSpPr>
        <p:spPr>
          <a:xfrm flipV="1">
            <a:off x="806872" y="2671682"/>
            <a:ext cx="0" cy="29066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FDC3CC-1F6D-4A3D-97F1-0980B3597A1F}"/>
              </a:ext>
            </a:extLst>
          </p:cNvPr>
          <p:cNvCxnSpPr/>
          <p:nvPr/>
        </p:nvCxnSpPr>
        <p:spPr>
          <a:xfrm>
            <a:off x="0" y="1629702"/>
            <a:ext cx="3460170" cy="0"/>
          </a:xfrm>
          <a:prstGeom prst="line">
            <a:avLst/>
          </a:prstGeom>
          <a:ln>
            <a:solidFill>
              <a:srgbClr val="006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745756A-F49B-4A51-9D8F-63CF6801AE1B}"/>
              </a:ext>
            </a:extLst>
          </p:cNvPr>
          <p:cNvSpPr/>
          <p:nvPr/>
        </p:nvSpPr>
        <p:spPr>
          <a:xfrm>
            <a:off x="121246" y="6419730"/>
            <a:ext cx="3170594" cy="378013"/>
          </a:xfrm>
          <a:prstGeom prst="rect">
            <a:avLst/>
          </a:prstGeom>
          <a:solidFill>
            <a:srgbClr val="006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69A8D-0EC2-4050-8B35-39987DD0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12" y="186019"/>
            <a:ext cx="10268568" cy="93268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Evolution of Health Leadership Education</a:t>
            </a:r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AEE82-01EA-492A-A51E-0ECBDFD8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B2723D-1D5C-4ACD-9865-8293F5239541}"/>
              </a:ext>
            </a:extLst>
          </p:cNvPr>
          <p:cNvSpPr/>
          <p:nvPr/>
        </p:nvSpPr>
        <p:spPr>
          <a:xfrm>
            <a:off x="524539" y="1477935"/>
            <a:ext cx="11142921" cy="3531626"/>
          </a:xfrm>
          <a:prstGeom prst="roundRect">
            <a:avLst>
              <a:gd name="adj" fmla="val 5050"/>
            </a:avLst>
          </a:prstGeom>
          <a:noFill/>
          <a:ln w="127000">
            <a:solidFill>
              <a:srgbClr val="006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aphic 5" descr="Classroom">
            <a:extLst>
              <a:ext uri="{FF2B5EF4-FFF2-40B4-BE49-F238E27FC236}">
                <a16:creationId xmlns:a16="http://schemas.microsoft.com/office/drawing/2014/main" id="{FE069795-5CF6-4A1D-9684-DD05593739BD}"/>
              </a:ext>
            </a:extLst>
          </p:cNvPr>
          <p:cNvGrpSpPr/>
          <p:nvPr/>
        </p:nvGrpSpPr>
        <p:grpSpPr>
          <a:xfrm>
            <a:off x="-661935" y="2314495"/>
            <a:ext cx="6144768" cy="4791456"/>
            <a:chOff x="6636010" y="2199505"/>
            <a:chExt cx="6141636" cy="4792820"/>
          </a:xfrm>
          <a:solidFill>
            <a:srgbClr val="006A99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D9D2F1-B6F8-4BA6-9287-B92142C75063}"/>
                </a:ext>
              </a:extLst>
            </p:cNvPr>
            <p:cNvSpPr/>
            <p:nvPr/>
          </p:nvSpPr>
          <p:spPr>
            <a:xfrm>
              <a:off x="8907366" y="5339448"/>
              <a:ext cx="651441" cy="651441"/>
            </a:xfrm>
            <a:custGeom>
              <a:avLst/>
              <a:gdLst>
                <a:gd name="connsiteX0" fmla="*/ 657231 w 651440"/>
                <a:gd name="connsiteY0" fmla="*/ 328616 h 651440"/>
                <a:gd name="connsiteX1" fmla="*/ 328616 w 651440"/>
                <a:gd name="connsiteY1" fmla="*/ 657231 h 651440"/>
                <a:gd name="connsiteX2" fmla="*/ 0 w 651440"/>
                <a:gd name="connsiteY2" fmla="*/ 328616 h 651440"/>
                <a:gd name="connsiteX3" fmla="*/ 328616 w 651440"/>
                <a:gd name="connsiteY3" fmla="*/ 0 h 651440"/>
                <a:gd name="connsiteX4" fmla="*/ 657231 w 651440"/>
                <a:gd name="connsiteY4" fmla="*/ 328616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40" h="651440">
                  <a:moveTo>
                    <a:pt x="657231" y="328616"/>
                  </a:moveTo>
                  <a:cubicBezTo>
                    <a:pt x="657231" y="510105"/>
                    <a:pt x="510105" y="657231"/>
                    <a:pt x="328616" y="657231"/>
                  </a:cubicBezTo>
                  <a:cubicBezTo>
                    <a:pt x="147126" y="657231"/>
                    <a:pt x="0" y="510105"/>
                    <a:pt x="0" y="328616"/>
                  </a:cubicBezTo>
                  <a:cubicBezTo>
                    <a:pt x="0" y="147126"/>
                    <a:pt x="147126" y="0"/>
                    <a:pt x="328616" y="0"/>
                  </a:cubicBezTo>
                  <a:cubicBezTo>
                    <a:pt x="510105" y="0"/>
                    <a:pt x="657231" y="147126"/>
                    <a:pt x="657231" y="328616"/>
                  </a:cubicBez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F45698E-9BC3-4DF4-9EAA-5AC66B1300B1}"/>
                </a:ext>
              </a:extLst>
            </p:cNvPr>
            <p:cNvSpPr/>
            <p:nvPr/>
          </p:nvSpPr>
          <p:spPr>
            <a:xfrm>
              <a:off x="8579474" y="6087157"/>
              <a:ext cx="1302881" cy="651441"/>
            </a:xfrm>
            <a:custGeom>
              <a:avLst/>
              <a:gdLst>
                <a:gd name="connsiteX0" fmla="*/ 1302881 w 1302881"/>
                <a:gd name="connsiteY0" fmla="*/ 656507 h 651440"/>
                <a:gd name="connsiteX1" fmla="*/ 1302881 w 1302881"/>
                <a:gd name="connsiteY1" fmla="*/ 327892 h 651440"/>
                <a:gd name="connsiteX2" fmla="*/ 1237737 w 1302881"/>
                <a:gd name="connsiteY2" fmla="*/ 196880 h 651440"/>
                <a:gd name="connsiteX3" fmla="*/ 919979 w 1302881"/>
                <a:gd name="connsiteY3" fmla="*/ 40534 h 651440"/>
                <a:gd name="connsiteX4" fmla="*/ 651441 w 1302881"/>
                <a:gd name="connsiteY4" fmla="*/ 0 h 651440"/>
                <a:gd name="connsiteX5" fmla="*/ 382902 w 1302881"/>
                <a:gd name="connsiteY5" fmla="*/ 40534 h 651440"/>
                <a:gd name="connsiteX6" fmla="*/ 65144 w 1302881"/>
                <a:gd name="connsiteY6" fmla="*/ 196880 h 651440"/>
                <a:gd name="connsiteX7" fmla="*/ 0 w 1302881"/>
                <a:gd name="connsiteY7" fmla="*/ 327892 h 651440"/>
                <a:gd name="connsiteX8" fmla="*/ 0 w 1302881"/>
                <a:gd name="connsiteY8" fmla="*/ 656507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881" h="651440">
                  <a:moveTo>
                    <a:pt x="1302881" y="656507"/>
                  </a:moveTo>
                  <a:lnTo>
                    <a:pt x="1302881" y="327892"/>
                  </a:lnTo>
                  <a:cubicBezTo>
                    <a:pt x="1301810" y="276689"/>
                    <a:pt x="1277924" y="228634"/>
                    <a:pt x="1237737" y="196880"/>
                  </a:cubicBezTo>
                  <a:cubicBezTo>
                    <a:pt x="1143307" y="124092"/>
                    <a:pt x="1035262" y="70935"/>
                    <a:pt x="919979" y="40534"/>
                  </a:cubicBezTo>
                  <a:cubicBezTo>
                    <a:pt x="832961" y="13825"/>
                    <a:pt x="742461" y="159"/>
                    <a:pt x="651441" y="0"/>
                  </a:cubicBezTo>
                  <a:cubicBezTo>
                    <a:pt x="560514" y="1404"/>
                    <a:pt x="470188" y="15034"/>
                    <a:pt x="382902" y="40534"/>
                  </a:cubicBezTo>
                  <a:cubicBezTo>
                    <a:pt x="268900" y="74286"/>
                    <a:pt x="161449" y="127154"/>
                    <a:pt x="65144" y="196880"/>
                  </a:cubicBezTo>
                  <a:cubicBezTo>
                    <a:pt x="24957" y="228634"/>
                    <a:pt x="1071" y="276689"/>
                    <a:pt x="0" y="327892"/>
                  </a:cubicBezTo>
                  <a:lnTo>
                    <a:pt x="0" y="656507"/>
                  </a:ln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2463A2-6922-4626-B2AC-0CC474DA7FD8}"/>
                </a:ext>
              </a:extLst>
            </p:cNvPr>
            <p:cNvSpPr/>
            <p:nvPr/>
          </p:nvSpPr>
          <p:spPr>
            <a:xfrm>
              <a:off x="10344878" y="5339448"/>
              <a:ext cx="651441" cy="651441"/>
            </a:xfrm>
            <a:custGeom>
              <a:avLst/>
              <a:gdLst>
                <a:gd name="connsiteX0" fmla="*/ 657231 w 651440"/>
                <a:gd name="connsiteY0" fmla="*/ 328616 h 651440"/>
                <a:gd name="connsiteX1" fmla="*/ 328616 w 651440"/>
                <a:gd name="connsiteY1" fmla="*/ 657231 h 651440"/>
                <a:gd name="connsiteX2" fmla="*/ 0 w 651440"/>
                <a:gd name="connsiteY2" fmla="*/ 328616 h 651440"/>
                <a:gd name="connsiteX3" fmla="*/ 328616 w 651440"/>
                <a:gd name="connsiteY3" fmla="*/ 0 h 651440"/>
                <a:gd name="connsiteX4" fmla="*/ 657231 w 651440"/>
                <a:gd name="connsiteY4" fmla="*/ 328616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40" h="651440">
                  <a:moveTo>
                    <a:pt x="657231" y="328616"/>
                  </a:moveTo>
                  <a:cubicBezTo>
                    <a:pt x="657231" y="510105"/>
                    <a:pt x="510105" y="657231"/>
                    <a:pt x="328616" y="657231"/>
                  </a:cubicBezTo>
                  <a:cubicBezTo>
                    <a:pt x="147126" y="657231"/>
                    <a:pt x="0" y="510105"/>
                    <a:pt x="0" y="328616"/>
                  </a:cubicBezTo>
                  <a:cubicBezTo>
                    <a:pt x="0" y="147126"/>
                    <a:pt x="147126" y="0"/>
                    <a:pt x="328616" y="0"/>
                  </a:cubicBezTo>
                  <a:cubicBezTo>
                    <a:pt x="510105" y="0"/>
                    <a:pt x="657231" y="147126"/>
                    <a:pt x="657231" y="328616"/>
                  </a:cubicBez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F41CEB-FF0D-4B55-958A-6B2295110E63}"/>
                </a:ext>
              </a:extLst>
            </p:cNvPr>
            <p:cNvSpPr/>
            <p:nvPr/>
          </p:nvSpPr>
          <p:spPr>
            <a:xfrm>
              <a:off x="10027120" y="6087157"/>
              <a:ext cx="1302881" cy="651441"/>
            </a:xfrm>
            <a:custGeom>
              <a:avLst/>
              <a:gdLst>
                <a:gd name="connsiteX0" fmla="*/ 1302881 w 1302881"/>
                <a:gd name="connsiteY0" fmla="*/ 656507 h 651440"/>
                <a:gd name="connsiteX1" fmla="*/ 1302881 w 1302881"/>
                <a:gd name="connsiteY1" fmla="*/ 327892 h 651440"/>
                <a:gd name="connsiteX2" fmla="*/ 1237737 w 1302881"/>
                <a:gd name="connsiteY2" fmla="*/ 196880 h 651440"/>
                <a:gd name="connsiteX3" fmla="*/ 919979 w 1302881"/>
                <a:gd name="connsiteY3" fmla="*/ 40534 h 651440"/>
                <a:gd name="connsiteX4" fmla="*/ 651441 w 1302881"/>
                <a:gd name="connsiteY4" fmla="*/ 0 h 651440"/>
                <a:gd name="connsiteX5" fmla="*/ 382902 w 1302881"/>
                <a:gd name="connsiteY5" fmla="*/ 40534 h 651440"/>
                <a:gd name="connsiteX6" fmla="*/ 65144 w 1302881"/>
                <a:gd name="connsiteY6" fmla="*/ 196880 h 651440"/>
                <a:gd name="connsiteX7" fmla="*/ 0 w 1302881"/>
                <a:gd name="connsiteY7" fmla="*/ 327892 h 651440"/>
                <a:gd name="connsiteX8" fmla="*/ 0 w 1302881"/>
                <a:gd name="connsiteY8" fmla="*/ 656507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881" h="651440">
                  <a:moveTo>
                    <a:pt x="1302881" y="656507"/>
                  </a:moveTo>
                  <a:lnTo>
                    <a:pt x="1302881" y="327892"/>
                  </a:lnTo>
                  <a:cubicBezTo>
                    <a:pt x="1301810" y="276689"/>
                    <a:pt x="1277924" y="228634"/>
                    <a:pt x="1237737" y="196880"/>
                  </a:cubicBezTo>
                  <a:cubicBezTo>
                    <a:pt x="1143307" y="124092"/>
                    <a:pt x="1035262" y="70935"/>
                    <a:pt x="919979" y="40534"/>
                  </a:cubicBezTo>
                  <a:cubicBezTo>
                    <a:pt x="832961" y="13825"/>
                    <a:pt x="742461" y="159"/>
                    <a:pt x="651441" y="0"/>
                  </a:cubicBezTo>
                  <a:cubicBezTo>
                    <a:pt x="560514" y="1404"/>
                    <a:pt x="470188" y="15034"/>
                    <a:pt x="382902" y="40534"/>
                  </a:cubicBezTo>
                  <a:cubicBezTo>
                    <a:pt x="268900" y="74286"/>
                    <a:pt x="161449" y="127154"/>
                    <a:pt x="65144" y="196880"/>
                  </a:cubicBezTo>
                  <a:cubicBezTo>
                    <a:pt x="24957" y="228634"/>
                    <a:pt x="1071" y="276689"/>
                    <a:pt x="0" y="327892"/>
                  </a:cubicBezTo>
                  <a:lnTo>
                    <a:pt x="0" y="656507"/>
                  </a:ln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97CDCF-1616-4B07-AB20-9519805F9437}"/>
                </a:ext>
              </a:extLst>
            </p:cNvPr>
            <p:cNvSpPr/>
            <p:nvPr/>
          </p:nvSpPr>
          <p:spPr>
            <a:xfrm>
              <a:off x="11792523" y="5339448"/>
              <a:ext cx="651441" cy="651441"/>
            </a:xfrm>
            <a:custGeom>
              <a:avLst/>
              <a:gdLst>
                <a:gd name="connsiteX0" fmla="*/ 657231 w 651440"/>
                <a:gd name="connsiteY0" fmla="*/ 328616 h 651440"/>
                <a:gd name="connsiteX1" fmla="*/ 328616 w 651440"/>
                <a:gd name="connsiteY1" fmla="*/ 657231 h 651440"/>
                <a:gd name="connsiteX2" fmla="*/ 0 w 651440"/>
                <a:gd name="connsiteY2" fmla="*/ 328616 h 651440"/>
                <a:gd name="connsiteX3" fmla="*/ 328616 w 651440"/>
                <a:gd name="connsiteY3" fmla="*/ 0 h 651440"/>
                <a:gd name="connsiteX4" fmla="*/ 657231 w 651440"/>
                <a:gd name="connsiteY4" fmla="*/ 328616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40" h="651440">
                  <a:moveTo>
                    <a:pt x="657231" y="328616"/>
                  </a:moveTo>
                  <a:cubicBezTo>
                    <a:pt x="657231" y="510105"/>
                    <a:pt x="510105" y="657231"/>
                    <a:pt x="328616" y="657231"/>
                  </a:cubicBezTo>
                  <a:cubicBezTo>
                    <a:pt x="147126" y="657231"/>
                    <a:pt x="0" y="510105"/>
                    <a:pt x="0" y="328616"/>
                  </a:cubicBezTo>
                  <a:cubicBezTo>
                    <a:pt x="0" y="147126"/>
                    <a:pt x="147126" y="0"/>
                    <a:pt x="328616" y="0"/>
                  </a:cubicBezTo>
                  <a:cubicBezTo>
                    <a:pt x="510105" y="0"/>
                    <a:pt x="657231" y="147126"/>
                    <a:pt x="657231" y="328616"/>
                  </a:cubicBez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3F6C8F-C0A7-4147-8249-BEB3ABEB0D0B}"/>
                </a:ext>
              </a:extLst>
            </p:cNvPr>
            <p:cNvSpPr/>
            <p:nvPr/>
          </p:nvSpPr>
          <p:spPr>
            <a:xfrm>
              <a:off x="11474765" y="6087157"/>
              <a:ext cx="1302881" cy="651441"/>
            </a:xfrm>
            <a:custGeom>
              <a:avLst/>
              <a:gdLst>
                <a:gd name="connsiteX0" fmla="*/ 1302881 w 1302881"/>
                <a:gd name="connsiteY0" fmla="*/ 656507 h 651440"/>
                <a:gd name="connsiteX1" fmla="*/ 1302881 w 1302881"/>
                <a:gd name="connsiteY1" fmla="*/ 327892 h 651440"/>
                <a:gd name="connsiteX2" fmla="*/ 1237737 w 1302881"/>
                <a:gd name="connsiteY2" fmla="*/ 196880 h 651440"/>
                <a:gd name="connsiteX3" fmla="*/ 919979 w 1302881"/>
                <a:gd name="connsiteY3" fmla="*/ 40534 h 651440"/>
                <a:gd name="connsiteX4" fmla="*/ 651441 w 1302881"/>
                <a:gd name="connsiteY4" fmla="*/ 0 h 651440"/>
                <a:gd name="connsiteX5" fmla="*/ 382902 w 1302881"/>
                <a:gd name="connsiteY5" fmla="*/ 40534 h 651440"/>
                <a:gd name="connsiteX6" fmla="*/ 65144 w 1302881"/>
                <a:gd name="connsiteY6" fmla="*/ 196880 h 651440"/>
                <a:gd name="connsiteX7" fmla="*/ 0 w 1302881"/>
                <a:gd name="connsiteY7" fmla="*/ 327892 h 651440"/>
                <a:gd name="connsiteX8" fmla="*/ 0 w 1302881"/>
                <a:gd name="connsiteY8" fmla="*/ 656507 h 6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881" h="651440">
                  <a:moveTo>
                    <a:pt x="1302881" y="656507"/>
                  </a:moveTo>
                  <a:lnTo>
                    <a:pt x="1302881" y="327892"/>
                  </a:lnTo>
                  <a:cubicBezTo>
                    <a:pt x="1301810" y="276689"/>
                    <a:pt x="1277924" y="228634"/>
                    <a:pt x="1237737" y="196880"/>
                  </a:cubicBezTo>
                  <a:cubicBezTo>
                    <a:pt x="1143307" y="124092"/>
                    <a:pt x="1035262" y="70935"/>
                    <a:pt x="919979" y="40534"/>
                  </a:cubicBezTo>
                  <a:cubicBezTo>
                    <a:pt x="832961" y="13825"/>
                    <a:pt x="742461" y="159"/>
                    <a:pt x="651441" y="0"/>
                  </a:cubicBezTo>
                  <a:cubicBezTo>
                    <a:pt x="560514" y="1404"/>
                    <a:pt x="470188" y="15034"/>
                    <a:pt x="382902" y="40534"/>
                  </a:cubicBezTo>
                  <a:cubicBezTo>
                    <a:pt x="268900" y="74286"/>
                    <a:pt x="161449" y="127154"/>
                    <a:pt x="65144" y="196880"/>
                  </a:cubicBezTo>
                  <a:cubicBezTo>
                    <a:pt x="24958" y="228634"/>
                    <a:pt x="1071" y="276689"/>
                    <a:pt x="0" y="327892"/>
                  </a:cubicBezTo>
                  <a:lnTo>
                    <a:pt x="0" y="656507"/>
                  </a:ln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1BB07C-27A0-41DE-9271-9F0A00E9CECD}"/>
                </a:ext>
              </a:extLst>
            </p:cNvPr>
            <p:cNvSpPr/>
            <p:nvPr/>
          </p:nvSpPr>
          <p:spPr>
            <a:xfrm>
              <a:off x="7388062" y="2199505"/>
              <a:ext cx="796205" cy="796205"/>
            </a:xfrm>
            <a:custGeom>
              <a:avLst/>
              <a:gdLst>
                <a:gd name="connsiteX0" fmla="*/ 859902 w 796205"/>
                <a:gd name="connsiteY0" fmla="*/ 429951 h 796205"/>
                <a:gd name="connsiteX1" fmla="*/ 429951 w 796205"/>
                <a:gd name="connsiteY1" fmla="*/ 859901 h 796205"/>
                <a:gd name="connsiteX2" fmla="*/ 0 w 796205"/>
                <a:gd name="connsiteY2" fmla="*/ 429951 h 796205"/>
                <a:gd name="connsiteX3" fmla="*/ 429951 w 796205"/>
                <a:gd name="connsiteY3" fmla="*/ 0 h 796205"/>
                <a:gd name="connsiteX4" fmla="*/ 859902 w 796205"/>
                <a:gd name="connsiteY4" fmla="*/ 429951 h 7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205" h="796205">
                  <a:moveTo>
                    <a:pt x="859902" y="429951"/>
                  </a:moveTo>
                  <a:cubicBezTo>
                    <a:pt x="859902" y="667406"/>
                    <a:pt x="667406" y="859901"/>
                    <a:pt x="429951" y="859901"/>
                  </a:cubicBezTo>
                  <a:cubicBezTo>
                    <a:pt x="192496" y="859901"/>
                    <a:pt x="0" y="667406"/>
                    <a:pt x="0" y="429951"/>
                  </a:cubicBezTo>
                  <a:cubicBezTo>
                    <a:pt x="0" y="192495"/>
                    <a:pt x="192496" y="0"/>
                    <a:pt x="429951" y="0"/>
                  </a:cubicBezTo>
                  <a:cubicBezTo>
                    <a:pt x="667406" y="0"/>
                    <a:pt x="859902" y="192495"/>
                    <a:pt x="859902" y="429951"/>
                  </a:cubicBez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541604-6C85-45FF-8571-BE3556D713E7}"/>
                </a:ext>
              </a:extLst>
            </p:cNvPr>
            <p:cNvSpPr/>
            <p:nvPr/>
          </p:nvSpPr>
          <p:spPr>
            <a:xfrm>
              <a:off x="6636010" y="2432241"/>
              <a:ext cx="3691496" cy="4560084"/>
            </a:xfrm>
            <a:custGeom>
              <a:avLst/>
              <a:gdLst>
                <a:gd name="connsiteX0" fmla="*/ 3717554 w 3691496"/>
                <a:gd name="connsiteY0" fmla="*/ 31459 h 4560083"/>
                <a:gd name="connsiteX1" fmla="*/ 3564104 w 3691496"/>
                <a:gd name="connsiteY1" fmla="*/ 31459 h 4560083"/>
                <a:gd name="connsiteX2" fmla="*/ 2628925 w 3691496"/>
                <a:gd name="connsiteY2" fmla="*/ 966638 h 4560083"/>
                <a:gd name="connsiteX3" fmla="*/ 2418292 w 3691496"/>
                <a:gd name="connsiteY3" fmla="*/ 1020201 h 4560083"/>
                <a:gd name="connsiteX4" fmla="*/ 2133106 w 3691496"/>
                <a:gd name="connsiteY4" fmla="*/ 1476933 h 4560083"/>
                <a:gd name="connsiteX5" fmla="*/ 2052038 w 3691496"/>
                <a:gd name="connsiteY5" fmla="*/ 1131670 h 4560083"/>
                <a:gd name="connsiteX6" fmla="*/ 1987618 w 3691496"/>
                <a:gd name="connsiteY6" fmla="*/ 1012963 h 4560083"/>
                <a:gd name="connsiteX7" fmla="*/ 1535952 w 3691496"/>
                <a:gd name="connsiteY7" fmla="*/ 776996 h 4560083"/>
                <a:gd name="connsiteX8" fmla="*/ 1182003 w 3691496"/>
                <a:gd name="connsiteY8" fmla="*/ 734291 h 4560083"/>
                <a:gd name="connsiteX9" fmla="*/ 827329 w 3691496"/>
                <a:gd name="connsiteY9" fmla="*/ 787854 h 4560083"/>
                <a:gd name="connsiteX10" fmla="*/ 376388 w 3691496"/>
                <a:gd name="connsiteY10" fmla="*/ 1023820 h 4560083"/>
                <a:gd name="connsiteX11" fmla="*/ 311968 w 3691496"/>
                <a:gd name="connsiteY11" fmla="*/ 1142527 h 4560083"/>
                <a:gd name="connsiteX12" fmla="*/ 0 w 3691496"/>
                <a:gd name="connsiteY12" fmla="*/ 2474361 h 4560083"/>
                <a:gd name="connsiteX13" fmla="*/ 217147 w 3691496"/>
                <a:gd name="connsiteY13" fmla="*/ 2691508 h 4560083"/>
                <a:gd name="connsiteX14" fmla="*/ 421265 w 3691496"/>
                <a:gd name="connsiteY14" fmla="*/ 2530820 h 4560083"/>
                <a:gd name="connsiteX15" fmla="*/ 647098 w 3691496"/>
                <a:gd name="connsiteY15" fmla="*/ 1596364 h 4560083"/>
                <a:gd name="connsiteX16" fmla="*/ 647098 w 3691496"/>
                <a:gd name="connsiteY16" fmla="*/ 4600953 h 4560083"/>
                <a:gd name="connsiteX17" fmla="*/ 1074877 w 3691496"/>
                <a:gd name="connsiteY17" fmla="*/ 4600953 h 4560083"/>
                <a:gd name="connsiteX18" fmla="*/ 1074877 w 3691496"/>
                <a:gd name="connsiteY18" fmla="*/ 2667622 h 4560083"/>
                <a:gd name="connsiteX19" fmla="*/ 1292024 w 3691496"/>
                <a:gd name="connsiteY19" fmla="*/ 2667622 h 4560083"/>
                <a:gd name="connsiteX20" fmla="*/ 1292024 w 3691496"/>
                <a:gd name="connsiteY20" fmla="*/ 4600953 h 4560083"/>
                <a:gd name="connsiteX21" fmla="*/ 1719079 w 3691496"/>
                <a:gd name="connsiteY21" fmla="*/ 4600953 h 4560083"/>
                <a:gd name="connsiteX22" fmla="*/ 1719079 w 3691496"/>
                <a:gd name="connsiteY22" fmla="*/ 1582611 h 4560083"/>
                <a:gd name="connsiteX23" fmla="*/ 1798700 w 3691496"/>
                <a:gd name="connsiteY23" fmla="*/ 1922808 h 4560083"/>
                <a:gd name="connsiteX24" fmla="*/ 1841405 w 3691496"/>
                <a:gd name="connsiteY24" fmla="*/ 1977095 h 4560083"/>
                <a:gd name="connsiteX25" fmla="*/ 2130934 w 3691496"/>
                <a:gd name="connsiteY25" fmla="*/ 2079154 h 4560083"/>
                <a:gd name="connsiteX26" fmla="*/ 2304652 w 3691496"/>
                <a:gd name="connsiteY26" fmla="*/ 2000257 h 4560083"/>
                <a:gd name="connsiteX27" fmla="*/ 2746184 w 3691496"/>
                <a:gd name="connsiteY27" fmla="*/ 1276434 h 4560083"/>
                <a:gd name="connsiteX28" fmla="*/ 2775861 w 3691496"/>
                <a:gd name="connsiteY28" fmla="*/ 1126603 h 4560083"/>
                <a:gd name="connsiteX29" fmla="*/ 3716830 w 3691496"/>
                <a:gd name="connsiteY29" fmla="*/ 185633 h 4560083"/>
                <a:gd name="connsiteX30" fmla="*/ 3717554 w 3691496"/>
                <a:gd name="connsiteY30" fmla="*/ 31459 h 456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91496" h="4560083">
                  <a:moveTo>
                    <a:pt x="3717554" y="31459"/>
                  </a:moveTo>
                  <a:cubicBezTo>
                    <a:pt x="3675001" y="-10486"/>
                    <a:pt x="3606657" y="-10486"/>
                    <a:pt x="3564104" y="31459"/>
                  </a:cubicBezTo>
                  <a:lnTo>
                    <a:pt x="2628925" y="966638"/>
                  </a:lnTo>
                  <a:cubicBezTo>
                    <a:pt x="2554190" y="945546"/>
                    <a:pt x="2473874" y="965965"/>
                    <a:pt x="2418292" y="1020201"/>
                  </a:cubicBezTo>
                  <a:cubicBezTo>
                    <a:pt x="2403092" y="1035401"/>
                    <a:pt x="2133106" y="1476933"/>
                    <a:pt x="2133106" y="1476933"/>
                  </a:cubicBezTo>
                  <a:lnTo>
                    <a:pt x="2052038" y="1131670"/>
                  </a:lnTo>
                  <a:cubicBezTo>
                    <a:pt x="2041303" y="1087155"/>
                    <a:pt x="2019096" y="1046222"/>
                    <a:pt x="1987618" y="1012963"/>
                  </a:cubicBezTo>
                  <a:cubicBezTo>
                    <a:pt x="1854210" y="905121"/>
                    <a:pt x="1700672" y="824907"/>
                    <a:pt x="1535952" y="776996"/>
                  </a:cubicBezTo>
                  <a:cubicBezTo>
                    <a:pt x="1419503" y="752090"/>
                    <a:pt x="1301035" y="737794"/>
                    <a:pt x="1182003" y="734291"/>
                  </a:cubicBezTo>
                  <a:cubicBezTo>
                    <a:pt x="1061913" y="736144"/>
                    <a:pt x="942613" y="754160"/>
                    <a:pt x="827329" y="787854"/>
                  </a:cubicBezTo>
                  <a:cubicBezTo>
                    <a:pt x="661118" y="831428"/>
                    <a:pt x="506944" y="912105"/>
                    <a:pt x="376388" y="1023820"/>
                  </a:cubicBezTo>
                  <a:cubicBezTo>
                    <a:pt x="344627" y="1056877"/>
                    <a:pt x="322372" y="1097882"/>
                    <a:pt x="311968" y="1142527"/>
                  </a:cubicBezTo>
                  <a:cubicBezTo>
                    <a:pt x="311968" y="1142527"/>
                    <a:pt x="0" y="2452647"/>
                    <a:pt x="0" y="2474361"/>
                  </a:cubicBezTo>
                  <a:cubicBezTo>
                    <a:pt x="0" y="2594292"/>
                    <a:pt x="97220" y="2691508"/>
                    <a:pt x="217147" y="2691508"/>
                  </a:cubicBezTo>
                  <a:cubicBezTo>
                    <a:pt x="313256" y="2689040"/>
                    <a:pt x="396300" y="2623664"/>
                    <a:pt x="421265" y="2530820"/>
                  </a:cubicBezTo>
                  <a:lnTo>
                    <a:pt x="647098" y="1596364"/>
                  </a:lnTo>
                  <a:lnTo>
                    <a:pt x="647098" y="4600953"/>
                  </a:lnTo>
                  <a:lnTo>
                    <a:pt x="1074877" y="4600953"/>
                  </a:lnTo>
                  <a:lnTo>
                    <a:pt x="1074877" y="2667622"/>
                  </a:lnTo>
                  <a:lnTo>
                    <a:pt x="1292024" y="2667622"/>
                  </a:lnTo>
                  <a:lnTo>
                    <a:pt x="1292024" y="4600953"/>
                  </a:lnTo>
                  <a:lnTo>
                    <a:pt x="1719079" y="4600953"/>
                  </a:lnTo>
                  <a:lnTo>
                    <a:pt x="1719079" y="1582611"/>
                  </a:lnTo>
                  <a:lnTo>
                    <a:pt x="1798700" y="1922808"/>
                  </a:lnTo>
                  <a:cubicBezTo>
                    <a:pt x="1804222" y="1946325"/>
                    <a:pt x="1819850" y="1966194"/>
                    <a:pt x="1841405" y="1977095"/>
                  </a:cubicBezTo>
                  <a:cubicBezTo>
                    <a:pt x="1924638" y="2040979"/>
                    <a:pt x="2026038" y="2076722"/>
                    <a:pt x="2130934" y="2079154"/>
                  </a:cubicBezTo>
                  <a:cubicBezTo>
                    <a:pt x="2199234" y="2088716"/>
                    <a:pt x="2266912" y="2057975"/>
                    <a:pt x="2304652" y="2000257"/>
                  </a:cubicBezTo>
                  <a:lnTo>
                    <a:pt x="2746184" y="1276434"/>
                  </a:lnTo>
                  <a:cubicBezTo>
                    <a:pt x="2774406" y="1231934"/>
                    <a:pt x="2784995" y="1178501"/>
                    <a:pt x="2775861" y="1126603"/>
                  </a:cubicBezTo>
                  <a:lnTo>
                    <a:pt x="3716830" y="185633"/>
                  </a:lnTo>
                  <a:cubicBezTo>
                    <a:pt x="3759449" y="143196"/>
                    <a:pt x="3759775" y="74295"/>
                    <a:pt x="3717554" y="31459"/>
                  </a:cubicBezTo>
                  <a:close/>
                </a:path>
              </a:pathLst>
            </a:custGeom>
            <a:grpFill/>
            <a:ln w="72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F709B3-7964-4AED-980C-A65FEEDDB681}"/>
              </a:ext>
            </a:extLst>
          </p:cNvPr>
          <p:cNvGrpSpPr/>
          <p:nvPr/>
        </p:nvGrpSpPr>
        <p:grpSpPr>
          <a:xfrm>
            <a:off x="90501" y="2803780"/>
            <a:ext cx="928471" cy="1099618"/>
            <a:chOff x="11213561" y="2697813"/>
            <a:chExt cx="928471" cy="1099618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99052376-89D9-422E-B7EE-A962C5BA574B}"/>
                </a:ext>
              </a:extLst>
            </p:cNvPr>
            <p:cNvSpPr/>
            <p:nvPr/>
          </p:nvSpPr>
          <p:spPr>
            <a:xfrm rot="11389324">
              <a:off x="11227632" y="2811739"/>
              <a:ext cx="914400" cy="914400"/>
            </a:xfrm>
            <a:prstGeom prst="arc">
              <a:avLst>
                <a:gd name="adj1" fmla="val 19634882"/>
                <a:gd name="adj2" fmla="val 2145390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0FD5C8-CE7D-4315-AC30-7BDB320E0CCC}"/>
                </a:ext>
              </a:extLst>
            </p:cNvPr>
            <p:cNvSpPr/>
            <p:nvPr/>
          </p:nvSpPr>
          <p:spPr>
            <a:xfrm>
              <a:off x="11213561" y="3429000"/>
              <a:ext cx="141979" cy="13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72ADDE7-5980-4AC6-8922-3E6AFD21D403}"/>
                </a:ext>
              </a:extLst>
            </p:cNvPr>
            <p:cNvSpPr/>
            <p:nvPr/>
          </p:nvSpPr>
          <p:spPr>
            <a:xfrm rot="11389324" flipH="1">
              <a:off x="11317679" y="2697813"/>
              <a:ext cx="761842" cy="925682"/>
            </a:xfrm>
            <a:prstGeom prst="arc">
              <a:avLst>
                <a:gd name="adj1" fmla="val 19634882"/>
                <a:gd name="adj2" fmla="val 2145390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E3EF67B2-AAA1-43D7-916F-BF3BDEFFBBF4}"/>
                </a:ext>
              </a:extLst>
            </p:cNvPr>
            <p:cNvSpPr/>
            <p:nvPr/>
          </p:nvSpPr>
          <p:spPr>
            <a:xfrm>
              <a:off x="11724681" y="3417709"/>
              <a:ext cx="391613" cy="379722"/>
            </a:xfrm>
            <a:prstGeom prst="blockArc">
              <a:avLst>
                <a:gd name="adj1" fmla="val 10800000"/>
                <a:gd name="adj2" fmla="val 3069938"/>
                <a:gd name="adj3" fmla="val 90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C2A9769-4E78-43CD-8EBF-582AEC4A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82" y="6501450"/>
            <a:ext cx="2444708" cy="2499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E2D41CD-A4FD-4C43-BD17-DBAB4AB2CB1D}"/>
              </a:ext>
            </a:extLst>
          </p:cNvPr>
          <p:cNvSpPr/>
          <p:nvPr/>
        </p:nvSpPr>
        <p:spPr>
          <a:xfrm>
            <a:off x="3061781" y="1468333"/>
            <a:ext cx="8584809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Innovative Tools</a:t>
            </a:r>
          </a:p>
          <a:p>
            <a:pPr marL="285750" indent="-285750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Acute Hospital Administration</a:t>
            </a:r>
          </a:p>
          <a:p>
            <a:pPr marL="285750" indent="-285750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Systems: Continuum of Care</a:t>
            </a:r>
          </a:p>
          <a:p>
            <a:pPr marL="285750" indent="-285750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Smaller Stand Alone to Large Integrated Systems: Complexity</a:t>
            </a:r>
          </a:p>
          <a:p>
            <a:pPr marL="285750" indent="-285750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Finances</a:t>
            </a:r>
          </a:p>
          <a:p>
            <a:pPr marL="285750" indent="-285750">
              <a:lnSpc>
                <a:spcPct val="150000"/>
              </a:lnSpc>
              <a:buClr>
                <a:srgbClr val="1CADE4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7536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5F5CCC-240C-4362-ACF7-EB3864BC5E14}"/>
              </a:ext>
            </a:extLst>
          </p:cNvPr>
          <p:cNvSpPr/>
          <p:nvPr/>
        </p:nvSpPr>
        <p:spPr>
          <a:xfrm>
            <a:off x="0" y="3062177"/>
            <a:ext cx="12192000" cy="2328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806F2-7142-4C77-8D5C-4AAF2799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0D22-1AE0-4E19-B264-471DD316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“Golden age of medicine/health” NOW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Create a bold vision and lead innovatively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The greatest danger for most of us is not that our aim is too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high and we miss it, but that it is too low, and we reach it.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-Michelangelo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15B-9E3A-4471-9A27-D1CBC9D7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86D74-F05C-48A1-95C7-9527A8E1D846}"/>
              </a:ext>
            </a:extLst>
          </p:cNvPr>
          <p:cNvSpPr/>
          <p:nvPr/>
        </p:nvSpPr>
        <p:spPr>
          <a:xfrm>
            <a:off x="3048000" y="26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DE029B-6802-4E83-B138-491FDCA7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Stephen C. Hanson, Partner</a:t>
            </a:r>
            <a:br>
              <a:rPr lang="en-US" dirty="0"/>
            </a:b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Steve.Hanson@CEOAdvisoryNetwork.com</a:t>
            </a: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FE4CA2-AC2E-4819-9B74-C7656D0F0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661" y="5973108"/>
            <a:ext cx="10113264" cy="5598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www.ceoadvisorynetwork.com</a:t>
            </a:r>
          </a:p>
          <a:p>
            <a:pPr algn="ctr"/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502.338.6326</a:t>
            </a:r>
            <a:r>
              <a:rPr lang="en-US" sz="2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C241F-6B77-4BEB-9D9B-44E61983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B69C87-8E09-4EF3-8D6D-66AA52BB79B0}"/>
              </a:ext>
            </a:extLst>
          </p:cNvPr>
          <p:cNvSpPr/>
          <p:nvPr/>
        </p:nvSpPr>
        <p:spPr>
          <a:xfrm>
            <a:off x="3428433" y="1545592"/>
            <a:ext cx="5619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			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Thank you!</a:t>
            </a:r>
          </a:p>
          <a:p>
            <a:pPr algn="ctr"/>
            <a:b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Questions?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45FE9F-CE99-4F24-BA56-3AB93665A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-3040" b="-1"/>
          <a:stretch/>
        </p:blipFill>
        <p:spPr>
          <a:xfrm>
            <a:off x="3594790" y="223284"/>
            <a:ext cx="5118624" cy="609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14F531-2F5A-47E2-9755-3EB164BB616D}"/>
              </a:ext>
            </a:extLst>
          </p:cNvPr>
          <p:cNvSpPr/>
          <p:nvPr/>
        </p:nvSpPr>
        <p:spPr>
          <a:xfrm>
            <a:off x="3594790" y="832626"/>
            <a:ext cx="577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here to lead innovation innovatively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FD057C-C964-4913-AE9C-4141CE455C46}"/>
              </a:ext>
            </a:extLst>
          </p:cNvPr>
          <p:cNvCxnSpPr/>
          <p:nvPr/>
        </p:nvCxnSpPr>
        <p:spPr>
          <a:xfrm>
            <a:off x="3428433" y="864525"/>
            <a:ext cx="56198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04C7904-EF37-42AA-AA3C-0E3797632EFF}"/>
              </a:ext>
            </a:extLst>
          </p:cNvPr>
          <p:cNvSpPr/>
          <p:nvPr/>
        </p:nvSpPr>
        <p:spPr>
          <a:xfrm>
            <a:off x="3428433" y="1408849"/>
            <a:ext cx="5619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Consulting </a:t>
            </a:r>
            <a:r>
              <a:rPr lang="en-US" sz="2800" b="1" dirty="0">
                <a:solidFill>
                  <a:srgbClr val="006A99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Leadership </a:t>
            </a:r>
            <a:r>
              <a:rPr lang="en-US" sz="2800" b="1" dirty="0">
                <a:solidFill>
                  <a:srgbClr val="006A99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 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16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C4F81-DAB1-4F87-9B63-0DEC57C6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ED2089-BFCC-4B1A-9602-B198B993D242}"/>
              </a:ext>
            </a:extLst>
          </p:cNvPr>
          <p:cNvSpPr/>
          <p:nvPr/>
        </p:nvSpPr>
        <p:spPr>
          <a:xfrm>
            <a:off x="0" y="0"/>
            <a:ext cx="2764465" cy="6337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5C89A-9BF9-4812-9353-1FF4DF369095}"/>
              </a:ext>
            </a:extLst>
          </p:cNvPr>
          <p:cNvSpPr txBox="1"/>
          <p:nvPr/>
        </p:nvSpPr>
        <p:spPr>
          <a:xfrm>
            <a:off x="148857" y="-1389932"/>
            <a:ext cx="164804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16128-7771-40D5-93CC-75D0A5A6C406}"/>
              </a:ext>
            </a:extLst>
          </p:cNvPr>
          <p:cNvSpPr txBox="1"/>
          <p:nvPr/>
        </p:nvSpPr>
        <p:spPr>
          <a:xfrm>
            <a:off x="0" y="3168502"/>
            <a:ext cx="244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badi Extra Light" panose="020B0204020104020204" pitchFamily="34" charset="0"/>
              </a:rPr>
              <a:t>Part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024E2-D173-4C12-B6D5-6CF27E2AB966}"/>
              </a:ext>
            </a:extLst>
          </p:cNvPr>
          <p:cNvSpPr/>
          <p:nvPr/>
        </p:nvSpPr>
        <p:spPr>
          <a:xfrm>
            <a:off x="3115340" y="2035607"/>
            <a:ext cx="5471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/>
              <a:t>CEO Advisory Network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C35966-D050-4F6E-BE6B-A7990F5FBEEB}"/>
              </a:ext>
            </a:extLst>
          </p:cNvPr>
          <p:cNvCxnSpPr>
            <a:cxnSpLocks/>
          </p:cNvCxnSpPr>
          <p:nvPr/>
        </p:nvCxnSpPr>
        <p:spPr>
          <a:xfrm>
            <a:off x="3221665" y="2799771"/>
            <a:ext cx="8970335" cy="0"/>
          </a:xfrm>
          <a:prstGeom prst="line">
            <a:avLst/>
          </a:prstGeom>
          <a:ln w="19050">
            <a:solidFill>
              <a:srgbClr val="1CAD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DD7C54-FE5E-4E71-83B5-22B25122EB3F}"/>
              </a:ext>
            </a:extLst>
          </p:cNvPr>
          <p:cNvSpPr/>
          <p:nvPr/>
        </p:nvSpPr>
        <p:spPr>
          <a:xfrm>
            <a:off x="-200722" y="5676648"/>
            <a:ext cx="12500517" cy="4577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3E397-0667-4633-926E-C4D4024E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A524EF-0DEF-45EF-8E08-4FEA2FD1DB44}"/>
              </a:ext>
            </a:extLst>
          </p:cNvPr>
          <p:cNvGrpSpPr/>
          <p:nvPr/>
        </p:nvGrpSpPr>
        <p:grpSpPr>
          <a:xfrm>
            <a:off x="1051518" y="1008806"/>
            <a:ext cx="10188651" cy="4710128"/>
            <a:chOff x="1051518" y="529309"/>
            <a:chExt cx="10188651" cy="47101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B5B84D-4B60-4446-8ECA-565F83E8EBC7}"/>
                </a:ext>
              </a:extLst>
            </p:cNvPr>
            <p:cNvSpPr/>
            <p:nvPr/>
          </p:nvSpPr>
          <p:spPr>
            <a:xfrm>
              <a:off x="1295150" y="957734"/>
              <a:ext cx="4411526" cy="1403892"/>
            </a:xfrm>
            <a:prstGeom prst="rect">
              <a:avLst/>
            </a:prstGeom>
            <a:solidFill>
              <a:srgbClr val="168BB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309116-16E3-4EAB-9C8F-164DEA0AD229}"/>
                </a:ext>
              </a:extLst>
            </p:cNvPr>
            <p:cNvSpPr/>
            <p:nvPr/>
          </p:nvSpPr>
          <p:spPr>
            <a:xfrm>
              <a:off x="1051518" y="556982"/>
              <a:ext cx="4925535" cy="1330512"/>
            </a:xfrm>
            <a:prstGeom prst="rect">
              <a:avLst/>
            </a:prstGeom>
            <a:solidFill>
              <a:srgbClr val="168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6DE602-DAD2-457A-8AFF-788976CCF539}"/>
                </a:ext>
              </a:extLst>
            </p:cNvPr>
            <p:cNvSpPr/>
            <p:nvPr/>
          </p:nvSpPr>
          <p:spPr>
            <a:xfrm>
              <a:off x="1051518" y="686802"/>
              <a:ext cx="4925535" cy="14038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108474-825E-43B9-88AC-3C3102859472}"/>
                </a:ext>
              </a:extLst>
            </p:cNvPr>
            <p:cNvSpPr/>
            <p:nvPr/>
          </p:nvSpPr>
          <p:spPr>
            <a:xfrm>
              <a:off x="1051518" y="2293894"/>
              <a:ext cx="4925535" cy="22806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434CB-5ACA-40FD-A8C1-B71C32A682AD}"/>
                </a:ext>
              </a:extLst>
            </p:cNvPr>
            <p:cNvSpPr txBox="1"/>
            <p:nvPr/>
          </p:nvSpPr>
          <p:spPr>
            <a:xfrm>
              <a:off x="1051518" y="691914"/>
              <a:ext cx="4925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MISSION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03A3DA3-1965-4162-98AF-295314838367}"/>
                </a:ext>
              </a:extLst>
            </p:cNvPr>
            <p:cNvGrpSpPr/>
            <p:nvPr/>
          </p:nvGrpSpPr>
          <p:grpSpPr>
            <a:xfrm>
              <a:off x="2815113" y="1488016"/>
              <a:ext cx="1371600" cy="1371600"/>
              <a:chOff x="3015702" y="1360894"/>
              <a:chExt cx="1382751" cy="13716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616A238-F1EA-4869-A5DA-F2C719C45329}"/>
                  </a:ext>
                </a:extLst>
              </p:cNvPr>
              <p:cNvSpPr/>
              <p:nvPr/>
            </p:nvSpPr>
            <p:spPr>
              <a:xfrm>
                <a:off x="3015702" y="1360894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Graphic 13" descr="Target">
                <a:extLst>
                  <a:ext uri="{FF2B5EF4-FFF2-40B4-BE49-F238E27FC236}">
                    <a16:creationId xmlns:a16="http://schemas.microsoft.com/office/drawing/2014/main" id="{4547390E-31DC-4F7C-A38D-E85BC2FFA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19381" y="1502405"/>
                <a:ext cx="1379072" cy="111287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D54694-D702-4DFC-88F4-A76A453D5B8D}"/>
                </a:ext>
              </a:extLst>
            </p:cNvPr>
            <p:cNvSpPr txBox="1"/>
            <p:nvPr/>
          </p:nvSpPr>
          <p:spPr>
            <a:xfrm>
              <a:off x="1051518" y="2958786"/>
              <a:ext cx="49255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2683C6">
                      <a:lumMod val="75000"/>
                    </a:srgbClr>
                  </a:solidFill>
                </a:rPr>
                <a:t>The CEO Advisory Network provides consultation, leadership education and interim staffing, and affiliates with industry-leading organizations, focusing on successful transformation of health systems, hospitals and medical groups.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4A8356-729F-4413-B8B7-FB1C8ACC2ECD}"/>
                </a:ext>
              </a:extLst>
            </p:cNvPr>
            <p:cNvSpPr/>
            <p:nvPr/>
          </p:nvSpPr>
          <p:spPr>
            <a:xfrm>
              <a:off x="6558266" y="930061"/>
              <a:ext cx="4411526" cy="1403892"/>
            </a:xfrm>
            <a:prstGeom prst="rect">
              <a:avLst/>
            </a:prstGeom>
            <a:solidFill>
              <a:srgbClr val="168BB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9E87E1-784C-483A-B62A-B09A0CA3D6C2}"/>
                </a:ext>
              </a:extLst>
            </p:cNvPr>
            <p:cNvSpPr/>
            <p:nvPr/>
          </p:nvSpPr>
          <p:spPr>
            <a:xfrm>
              <a:off x="6314634" y="529309"/>
              <a:ext cx="4925535" cy="1330512"/>
            </a:xfrm>
            <a:prstGeom prst="rect">
              <a:avLst/>
            </a:prstGeom>
            <a:solidFill>
              <a:srgbClr val="168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E9DE65-725A-43E6-948F-CD4B7D5F3C34}"/>
                </a:ext>
              </a:extLst>
            </p:cNvPr>
            <p:cNvSpPr/>
            <p:nvPr/>
          </p:nvSpPr>
          <p:spPr>
            <a:xfrm>
              <a:off x="6314634" y="659129"/>
              <a:ext cx="4925535" cy="14038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47BDD8-90DF-4AB4-B24D-4C2694DF7A9D}"/>
                </a:ext>
              </a:extLst>
            </p:cNvPr>
            <p:cNvSpPr/>
            <p:nvPr/>
          </p:nvSpPr>
          <p:spPr>
            <a:xfrm>
              <a:off x="6314634" y="2266221"/>
              <a:ext cx="4925535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C3F726-047D-4423-934A-737D9CD79E1C}"/>
                </a:ext>
              </a:extLst>
            </p:cNvPr>
            <p:cNvSpPr txBox="1"/>
            <p:nvPr/>
          </p:nvSpPr>
          <p:spPr>
            <a:xfrm>
              <a:off x="6314634" y="664241"/>
              <a:ext cx="4925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VISION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767586-A7A2-4B94-AF73-5A774F6202BF}"/>
                </a:ext>
              </a:extLst>
            </p:cNvPr>
            <p:cNvSpPr txBox="1"/>
            <p:nvPr/>
          </p:nvSpPr>
          <p:spPr>
            <a:xfrm>
              <a:off x="6314634" y="2931113"/>
              <a:ext cx="49255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2683C6">
                      <a:lumMod val="75000"/>
                    </a:srgbClr>
                  </a:solidFill>
                </a:rPr>
                <a:t>With more than 150 years of combined chief executive experience, the CEO Advisory Network is the leading network of C-suite leaders, providing a full complement of C-suite services, recognized by leading industry groups.</a:t>
              </a:r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F9865F6-D9D1-4B8B-AC96-7E906555D7EF}"/>
                </a:ext>
              </a:extLst>
            </p:cNvPr>
            <p:cNvGrpSpPr/>
            <p:nvPr/>
          </p:nvGrpSpPr>
          <p:grpSpPr>
            <a:xfrm>
              <a:off x="8078229" y="1455478"/>
              <a:ext cx="1371600" cy="1371600"/>
              <a:chOff x="8267670" y="1267003"/>
              <a:chExt cx="1371600" cy="13716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94751C8-66B6-4B3A-B555-602433DD45F5}"/>
                  </a:ext>
                </a:extLst>
              </p:cNvPr>
              <p:cNvSpPr/>
              <p:nvPr/>
            </p:nvSpPr>
            <p:spPr>
              <a:xfrm>
                <a:off x="8267670" y="1267003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Graphic 15" descr="Eye">
                <a:extLst>
                  <a:ext uri="{FF2B5EF4-FFF2-40B4-BE49-F238E27FC236}">
                    <a16:creationId xmlns:a16="http://schemas.microsoft.com/office/drawing/2014/main" id="{BCE8E329-E51E-410D-B61E-3470AA76C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06837" y="1393215"/>
                <a:ext cx="1115568" cy="1115568"/>
              </a:xfrm>
              <a:prstGeom prst="rect">
                <a:avLst/>
              </a:prstGeom>
            </p:spPr>
          </p:pic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99937F-074F-4F43-8B60-1B3645E740BF}"/>
              </a:ext>
            </a:extLst>
          </p:cNvPr>
          <p:cNvCxnSpPr/>
          <p:nvPr/>
        </p:nvCxnSpPr>
        <p:spPr>
          <a:xfrm>
            <a:off x="0" y="5898993"/>
            <a:ext cx="121920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2E9699E-CB32-4E16-8228-A0C361137A74}"/>
              </a:ext>
            </a:extLst>
          </p:cNvPr>
          <p:cNvSpPr/>
          <p:nvPr/>
        </p:nvSpPr>
        <p:spPr>
          <a:xfrm>
            <a:off x="129903" y="5466133"/>
            <a:ext cx="1423411" cy="786384"/>
          </a:xfrm>
          <a:prstGeom prst="rect">
            <a:avLst/>
          </a:prstGeom>
          <a:solidFill>
            <a:srgbClr val="B7E5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Founded 2016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CD407B-C33F-4C76-9D46-9E10B57400AA}"/>
              </a:ext>
            </a:extLst>
          </p:cNvPr>
          <p:cNvSpPr/>
          <p:nvPr/>
        </p:nvSpPr>
        <p:spPr>
          <a:xfrm>
            <a:off x="2500294" y="5466133"/>
            <a:ext cx="1647090" cy="786384"/>
          </a:xfrm>
          <a:prstGeom prst="rect">
            <a:avLst/>
          </a:prstGeom>
          <a:solidFill>
            <a:srgbClr val="B7E5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 Senior Partners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 Partners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B6EC80-7DF8-4FE0-AE4D-9F35CE498834}"/>
              </a:ext>
            </a:extLst>
          </p:cNvPr>
          <p:cNvSpPr/>
          <p:nvPr/>
        </p:nvSpPr>
        <p:spPr>
          <a:xfrm>
            <a:off x="5094364" y="5466133"/>
            <a:ext cx="3977093" cy="786956"/>
          </a:xfrm>
          <a:prstGeom prst="rect">
            <a:avLst/>
          </a:prstGeom>
          <a:solidFill>
            <a:srgbClr val="B7E5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Clients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Healthcare Providers &amp; Health Systems	</a:t>
            </a:r>
          </a:p>
          <a:p>
            <a:pPr lvl="0"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Sr of Charity • MultiCare  • Compass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2FF134-4B7A-4A89-9FB7-43404D8DEB21}"/>
              </a:ext>
            </a:extLst>
          </p:cNvPr>
          <p:cNvSpPr/>
          <p:nvPr/>
        </p:nvSpPr>
        <p:spPr>
          <a:xfrm>
            <a:off x="10018436" y="5466133"/>
            <a:ext cx="2043661" cy="786384"/>
          </a:xfrm>
          <a:prstGeom prst="rect">
            <a:avLst/>
          </a:prstGeom>
          <a:solidFill>
            <a:srgbClr val="B7E5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Building Aligned </a:t>
            </a:r>
          </a:p>
          <a:p>
            <a:pPr lvl="0"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Business Partnerships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0B29896-5F68-4A2A-8B44-348729361FD3}"/>
              </a:ext>
            </a:extLst>
          </p:cNvPr>
          <p:cNvSpPr/>
          <p:nvPr/>
        </p:nvSpPr>
        <p:spPr>
          <a:xfrm>
            <a:off x="1519861" y="5675969"/>
            <a:ext cx="1040458" cy="457715"/>
          </a:xfrm>
          <a:prstGeom prst="rightArrow">
            <a:avLst/>
          </a:prstGeom>
          <a:solidFill>
            <a:srgbClr val="595959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A09BBC9-E815-49ED-9BA6-025D168E33F9}"/>
              </a:ext>
            </a:extLst>
          </p:cNvPr>
          <p:cNvSpPr/>
          <p:nvPr/>
        </p:nvSpPr>
        <p:spPr>
          <a:xfrm>
            <a:off x="4138863" y="5675969"/>
            <a:ext cx="1040458" cy="457715"/>
          </a:xfrm>
          <a:prstGeom prst="rightArrow">
            <a:avLst/>
          </a:prstGeom>
          <a:solidFill>
            <a:srgbClr val="595959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4BE9F099-110E-421C-9526-8EBC991DDA43}"/>
              </a:ext>
            </a:extLst>
          </p:cNvPr>
          <p:cNvSpPr/>
          <p:nvPr/>
        </p:nvSpPr>
        <p:spPr>
          <a:xfrm>
            <a:off x="9033729" y="5675969"/>
            <a:ext cx="1040458" cy="457715"/>
          </a:xfrm>
          <a:prstGeom prst="rightArrow">
            <a:avLst/>
          </a:prstGeom>
          <a:solidFill>
            <a:srgbClr val="595959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9BF43D3F-2CB3-4F21-8729-9623C81D8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13" y="199272"/>
            <a:ext cx="582828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803FEE8C-C7B4-47CB-B332-81AF38F2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6019"/>
            <a:ext cx="10058400" cy="932688"/>
          </a:xfrm>
        </p:spPr>
        <p:txBody>
          <a:bodyPr/>
          <a:lstStyle/>
          <a:p>
            <a:pPr algn="ctr"/>
            <a:r>
              <a:rPr lang="en-US" dirty="0"/>
              <a:t>The CEO Advisory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85029-8B48-444F-B28C-5200395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5</a:t>
            </a:fld>
            <a:endParaRPr lang="en-US" dirty="0"/>
          </a:p>
        </p:txBody>
      </p:sp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593647EA-24D2-4D5B-BBD0-DA9068A63524}"/>
              </a:ext>
            </a:extLst>
          </p:cNvPr>
          <p:cNvSpPr/>
          <p:nvPr/>
        </p:nvSpPr>
        <p:spPr>
          <a:xfrm>
            <a:off x="457667" y="1543183"/>
            <a:ext cx="2140024" cy="2265709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1FBC21-F58F-4A1E-B289-DA2C1F3BD572}"/>
              </a:ext>
            </a:extLst>
          </p:cNvPr>
          <p:cNvSpPr/>
          <p:nvPr/>
        </p:nvSpPr>
        <p:spPr>
          <a:xfrm>
            <a:off x="1028663" y="1199623"/>
            <a:ext cx="1097280" cy="1097280"/>
          </a:xfrm>
          <a:prstGeom prst="ellipse">
            <a:avLst/>
          </a:prstGeom>
          <a:solidFill>
            <a:srgbClr val="006A9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380C40-78D8-4054-8F62-DF4A50849273}"/>
              </a:ext>
            </a:extLst>
          </p:cNvPr>
          <p:cNvSpPr/>
          <p:nvPr/>
        </p:nvSpPr>
        <p:spPr>
          <a:xfrm>
            <a:off x="1028663" y="1238887"/>
            <a:ext cx="1097280" cy="1097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DCDC84-9227-4B6D-A678-F26C85D9A931}"/>
              </a:ext>
            </a:extLst>
          </p:cNvPr>
          <p:cNvSpPr txBox="1"/>
          <p:nvPr/>
        </p:nvSpPr>
        <p:spPr>
          <a:xfrm>
            <a:off x="527463" y="2372976"/>
            <a:ext cx="2002484" cy="50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Alan Yordy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Senior Partner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:a16="http://schemas.microsoft.com/office/drawing/2014/main" id="{7283C079-7835-478B-9E29-C3B0C0FDF905}"/>
              </a:ext>
            </a:extLst>
          </p:cNvPr>
          <p:cNvSpPr/>
          <p:nvPr/>
        </p:nvSpPr>
        <p:spPr>
          <a:xfrm>
            <a:off x="3427576" y="1543183"/>
            <a:ext cx="2140024" cy="2265709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006A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1DC760-446E-4E94-9DD9-EB49BCCAB809}"/>
              </a:ext>
            </a:extLst>
          </p:cNvPr>
          <p:cNvSpPr/>
          <p:nvPr/>
        </p:nvSpPr>
        <p:spPr>
          <a:xfrm>
            <a:off x="3998572" y="1199623"/>
            <a:ext cx="1097280" cy="1097280"/>
          </a:xfrm>
          <a:prstGeom prst="ellipse">
            <a:avLst/>
          </a:prstGeom>
          <a:solidFill>
            <a:srgbClr val="006A99"/>
          </a:solidFill>
          <a:ln>
            <a:solidFill>
              <a:srgbClr val="006A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9E99425-AA80-4D18-B49A-D1566BABDBFD}"/>
              </a:ext>
            </a:extLst>
          </p:cNvPr>
          <p:cNvSpPr/>
          <p:nvPr/>
        </p:nvSpPr>
        <p:spPr>
          <a:xfrm>
            <a:off x="3998572" y="1238887"/>
            <a:ext cx="1097280" cy="10972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548806-379F-4177-8545-3C90E88F0EA1}"/>
              </a:ext>
            </a:extLst>
          </p:cNvPr>
          <p:cNvSpPr txBox="1"/>
          <p:nvPr/>
        </p:nvSpPr>
        <p:spPr>
          <a:xfrm>
            <a:off x="3497372" y="2372976"/>
            <a:ext cx="200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David Jimenez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Senior Partner</a:t>
            </a:r>
          </a:p>
        </p:txBody>
      </p:sp>
      <p:sp>
        <p:nvSpPr>
          <p:cNvPr id="54" name="Rectangle: Diagonal Corners Rounded 53">
            <a:extLst>
              <a:ext uri="{FF2B5EF4-FFF2-40B4-BE49-F238E27FC236}">
                <a16:creationId xmlns:a16="http://schemas.microsoft.com/office/drawing/2014/main" id="{4B20621E-9861-40D6-85EC-D585D2CFD2E4}"/>
              </a:ext>
            </a:extLst>
          </p:cNvPr>
          <p:cNvSpPr/>
          <p:nvPr/>
        </p:nvSpPr>
        <p:spPr>
          <a:xfrm>
            <a:off x="6352638" y="1543183"/>
            <a:ext cx="2140024" cy="226390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006A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0716ED-358D-46D4-8B84-692DAE46B86D}"/>
              </a:ext>
            </a:extLst>
          </p:cNvPr>
          <p:cNvSpPr/>
          <p:nvPr/>
        </p:nvSpPr>
        <p:spPr>
          <a:xfrm>
            <a:off x="6923634" y="1199623"/>
            <a:ext cx="1097280" cy="1097280"/>
          </a:xfrm>
          <a:prstGeom prst="ellipse">
            <a:avLst/>
          </a:prstGeom>
          <a:solidFill>
            <a:srgbClr val="006A9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EE7821E-F68B-45CB-9FB7-1FFD17689B43}"/>
              </a:ext>
            </a:extLst>
          </p:cNvPr>
          <p:cNvSpPr/>
          <p:nvPr/>
        </p:nvSpPr>
        <p:spPr>
          <a:xfrm>
            <a:off x="6923634" y="1238887"/>
            <a:ext cx="1097280" cy="10972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40B2E-32CE-476E-952B-7914477B396B}"/>
              </a:ext>
            </a:extLst>
          </p:cNvPr>
          <p:cNvSpPr txBox="1"/>
          <p:nvPr/>
        </p:nvSpPr>
        <p:spPr>
          <a:xfrm>
            <a:off x="6352638" y="2372976"/>
            <a:ext cx="21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Frank Lordeman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Senior Partner</a:t>
            </a:r>
          </a:p>
        </p:txBody>
      </p:sp>
      <p:sp>
        <p:nvSpPr>
          <p:cNvPr id="58" name="Rectangle: Diagonal Corners Rounded 57">
            <a:extLst>
              <a:ext uri="{FF2B5EF4-FFF2-40B4-BE49-F238E27FC236}">
                <a16:creationId xmlns:a16="http://schemas.microsoft.com/office/drawing/2014/main" id="{54DD6E79-32BC-4C70-9E23-15FA6BD1006E}"/>
              </a:ext>
            </a:extLst>
          </p:cNvPr>
          <p:cNvSpPr/>
          <p:nvPr/>
        </p:nvSpPr>
        <p:spPr>
          <a:xfrm>
            <a:off x="9293867" y="1543183"/>
            <a:ext cx="2140024" cy="226390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006A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80B62B5-1F1D-4A62-B71A-85406E61D356}"/>
              </a:ext>
            </a:extLst>
          </p:cNvPr>
          <p:cNvSpPr/>
          <p:nvPr/>
        </p:nvSpPr>
        <p:spPr>
          <a:xfrm>
            <a:off x="9864863" y="1199623"/>
            <a:ext cx="1097280" cy="1097280"/>
          </a:xfrm>
          <a:prstGeom prst="ellipse">
            <a:avLst/>
          </a:prstGeom>
          <a:solidFill>
            <a:srgbClr val="006A9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E073B4C-D56B-4BEF-BDCB-DE40594588F0}"/>
              </a:ext>
            </a:extLst>
          </p:cNvPr>
          <p:cNvSpPr/>
          <p:nvPr/>
        </p:nvSpPr>
        <p:spPr>
          <a:xfrm>
            <a:off x="9864863" y="1238887"/>
            <a:ext cx="1097280" cy="109728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87624F-7A08-45BA-9930-FC40C7E26E68}"/>
              </a:ext>
            </a:extLst>
          </p:cNvPr>
          <p:cNvSpPr txBox="1"/>
          <p:nvPr/>
        </p:nvSpPr>
        <p:spPr>
          <a:xfrm>
            <a:off x="9293867" y="2372976"/>
            <a:ext cx="21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Thomas Strauss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Senior Partner</a:t>
            </a:r>
          </a:p>
        </p:txBody>
      </p:sp>
      <p:sp>
        <p:nvSpPr>
          <p:cNvPr id="74" name="Rectangle: Diagonal Corners Rounded 73">
            <a:extLst>
              <a:ext uri="{FF2B5EF4-FFF2-40B4-BE49-F238E27FC236}">
                <a16:creationId xmlns:a16="http://schemas.microsoft.com/office/drawing/2014/main" id="{20432A4E-6886-4CEF-8946-9BA67A6CF3DF}"/>
              </a:ext>
            </a:extLst>
          </p:cNvPr>
          <p:cNvSpPr/>
          <p:nvPr/>
        </p:nvSpPr>
        <p:spPr>
          <a:xfrm>
            <a:off x="1744207" y="4076537"/>
            <a:ext cx="2140024" cy="2265709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32D28A8-341C-47B6-A923-A05C10C06A69}"/>
              </a:ext>
            </a:extLst>
          </p:cNvPr>
          <p:cNvSpPr/>
          <p:nvPr/>
        </p:nvSpPr>
        <p:spPr>
          <a:xfrm>
            <a:off x="2315203" y="3732977"/>
            <a:ext cx="1097280" cy="1097280"/>
          </a:xfrm>
          <a:prstGeom prst="ellipse">
            <a:avLst/>
          </a:prstGeom>
          <a:solidFill>
            <a:srgbClr val="006A9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82F5C-C7FE-4806-AF39-BE52280A1D24}"/>
              </a:ext>
            </a:extLst>
          </p:cNvPr>
          <p:cNvSpPr/>
          <p:nvPr/>
        </p:nvSpPr>
        <p:spPr>
          <a:xfrm>
            <a:off x="2315203" y="3772241"/>
            <a:ext cx="1097280" cy="109728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A363D3-ED21-4AD9-B48D-008FEA21DA7D}"/>
              </a:ext>
            </a:extLst>
          </p:cNvPr>
          <p:cNvSpPr txBox="1"/>
          <p:nvPr/>
        </p:nvSpPr>
        <p:spPr>
          <a:xfrm>
            <a:off x="1881747" y="4959055"/>
            <a:ext cx="200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Martin Hauser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Partner</a:t>
            </a:r>
          </a:p>
        </p:txBody>
      </p:sp>
      <p:sp>
        <p:nvSpPr>
          <p:cNvPr id="78" name="Rectangle: Diagonal Corners Rounded 77">
            <a:extLst>
              <a:ext uri="{FF2B5EF4-FFF2-40B4-BE49-F238E27FC236}">
                <a16:creationId xmlns:a16="http://schemas.microsoft.com/office/drawing/2014/main" id="{9F864182-DF0E-4EC9-A6F8-D2F2309E3F81}"/>
              </a:ext>
            </a:extLst>
          </p:cNvPr>
          <p:cNvSpPr/>
          <p:nvPr/>
        </p:nvSpPr>
        <p:spPr>
          <a:xfrm>
            <a:off x="4714116" y="4076537"/>
            <a:ext cx="2140024" cy="2265709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006A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CB0FA3C-BFEF-45FF-A323-CC30BCD17E31}"/>
              </a:ext>
            </a:extLst>
          </p:cNvPr>
          <p:cNvSpPr/>
          <p:nvPr/>
        </p:nvSpPr>
        <p:spPr>
          <a:xfrm>
            <a:off x="5285112" y="3732977"/>
            <a:ext cx="1097280" cy="1097280"/>
          </a:xfrm>
          <a:prstGeom prst="ellipse">
            <a:avLst/>
          </a:prstGeom>
          <a:solidFill>
            <a:srgbClr val="006A99"/>
          </a:solidFill>
          <a:ln>
            <a:solidFill>
              <a:srgbClr val="006A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3AC947D-4D46-479F-997C-C2263663122C}"/>
              </a:ext>
            </a:extLst>
          </p:cNvPr>
          <p:cNvSpPr/>
          <p:nvPr/>
        </p:nvSpPr>
        <p:spPr>
          <a:xfrm>
            <a:off x="5285112" y="3772241"/>
            <a:ext cx="1097280" cy="109728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B7BCD88-736F-4BF5-9CCE-C4890252DAF2}"/>
              </a:ext>
            </a:extLst>
          </p:cNvPr>
          <p:cNvSpPr txBox="1"/>
          <p:nvPr/>
        </p:nvSpPr>
        <p:spPr>
          <a:xfrm>
            <a:off x="4783912" y="4959055"/>
            <a:ext cx="200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Steve Hanson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Partner</a:t>
            </a:r>
          </a:p>
        </p:txBody>
      </p:sp>
      <p:sp>
        <p:nvSpPr>
          <p:cNvPr id="82" name="Rectangle: Diagonal Corners Rounded 81">
            <a:extLst>
              <a:ext uri="{FF2B5EF4-FFF2-40B4-BE49-F238E27FC236}">
                <a16:creationId xmlns:a16="http://schemas.microsoft.com/office/drawing/2014/main" id="{7A069B4A-DE9A-4184-98BF-47E9ED215E6F}"/>
              </a:ext>
            </a:extLst>
          </p:cNvPr>
          <p:cNvSpPr/>
          <p:nvPr/>
        </p:nvSpPr>
        <p:spPr>
          <a:xfrm>
            <a:off x="7639178" y="4076537"/>
            <a:ext cx="2140024" cy="226390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006A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858CC82-6703-4203-80AB-C9454A6FE157}"/>
              </a:ext>
            </a:extLst>
          </p:cNvPr>
          <p:cNvSpPr/>
          <p:nvPr/>
        </p:nvSpPr>
        <p:spPr>
          <a:xfrm>
            <a:off x="8210174" y="3732977"/>
            <a:ext cx="1097280" cy="1097280"/>
          </a:xfrm>
          <a:prstGeom prst="ellipse">
            <a:avLst/>
          </a:prstGeom>
          <a:solidFill>
            <a:srgbClr val="006A9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DC218EB-153D-42B5-9FEE-E740A1584626}"/>
              </a:ext>
            </a:extLst>
          </p:cNvPr>
          <p:cNvSpPr/>
          <p:nvPr/>
        </p:nvSpPr>
        <p:spPr>
          <a:xfrm>
            <a:off x="8210174" y="3772241"/>
            <a:ext cx="1097280" cy="109728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2B9F1A-41AB-4424-9FB3-8A6D460AEFA6}"/>
              </a:ext>
            </a:extLst>
          </p:cNvPr>
          <p:cNvSpPr txBox="1"/>
          <p:nvPr/>
        </p:nvSpPr>
        <p:spPr>
          <a:xfrm>
            <a:off x="7639178" y="4959055"/>
            <a:ext cx="21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Nancy Steiger</a:t>
            </a:r>
          </a:p>
          <a:p>
            <a:pPr algn="ctr"/>
            <a:r>
              <a:rPr lang="en-US" sz="1400" b="1" i="1" dirty="0">
                <a:latin typeface="Bradley Hand ITC" panose="03070402050302030203" pitchFamily="66" charset="0"/>
              </a:rPr>
              <a:t>Partner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9E61BB-CD2F-402F-934D-C3C259E3910C}"/>
              </a:ext>
            </a:extLst>
          </p:cNvPr>
          <p:cNvSpPr txBox="1"/>
          <p:nvPr/>
        </p:nvSpPr>
        <p:spPr>
          <a:xfrm>
            <a:off x="527463" y="3058358"/>
            <a:ext cx="2002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 PeaceHealth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CEO/COO </a:t>
            </a:r>
            <a:br>
              <a:rPr lang="en-US" sz="1400" b="1" dirty="0">
                <a:solidFill>
                  <a:srgbClr val="006A99"/>
                </a:solidFill>
              </a:rPr>
            </a:br>
            <a:r>
              <a:rPr lang="en-US" sz="1400" b="1" dirty="0">
                <a:solidFill>
                  <a:srgbClr val="006A99"/>
                </a:solidFill>
              </a:rPr>
              <a:t>Samaritan Health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498AB99-F7F1-4B4F-BFD4-562945E340E5}"/>
              </a:ext>
            </a:extLst>
          </p:cNvPr>
          <p:cNvSpPr txBox="1"/>
          <p:nvPr/>
        </p:nvSpPr>
        <p:spPr>
          <a:xfrm>
            <a:off x="3496346" y="3143422"/>
            <a:ext cx="20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CEO/COO CHP </a:t>
            </a:r>
            <a:br>
              <a:rPr lang="en-US" sz="1400" b="1" dirty="0">
                <a:solidFill>
                  <a:srgbClr val="006A99"/>
                </a:solidFill>
              </a:rPr>
            </a:br>
            <a:r>
              <a:rPr lang="en-US" sz="1400" b="1" dirty="0">
                <a:solidFill>
                  <a:srgbClr val="006A99"/>
                </a:solidFill>
              </a:rPr>
              <a:t>Mercy Health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376217-0954-49AE-B74E-71F8C5E34A4F}"/>
              </a:ext>
            </a:extLst>
          </p:cNvPr>
          <p:cNvSpPr txBox="1"/>
          <p:nvPr/>
        </p:nvSpPr>
        <p:spPr>
          <a:xfrm>
            <a:off x="6421408" y="3143422"/>
            <a:ext cx="20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CFO, CEO, COO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Cleveland Clinic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0A8EC10-0912-4F07-905D-5E8690661158}"/>
              </a:ext>
            </a:extLst>
          </p:cNvPr>
          <p:cNvSpPr txBox="1"/>
          <p:nvPr/>
        </p:nvSpPr>
        <p:spPr>
          <a:xfrm>
            <a:off x="9362637" y="3143422"/>
            <a:ext cx="20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 Summa Health</a:t>
            </a:r>
          </a:p>
          <a:p>
            <a:pPr lvl="0"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 Sr. of Charity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5BA8753-1C12-4131-B36D-9A66714FAD08}"/>
              </a:ext>
            </a:extLst>
          </p:cNvPr>
          <p:cNvSpPr txBox="1"/>
          <p:nvPr/>
        </p:nvSpPr>
        <p:spPr>
          <a:xfrm>
            <a:off x="1812977" y="5692692"/>
            <a:ext cx="20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 </a:t>
            </a:r>
            <a:br>
              <a:rPr lang="en-US" sz="1400" b="1" dirty="0">
                <a:solidFill>
                  <a:srgbClr val="006A99"/>
                </a:solidFill>
              </a:rPr>
            </a:br>
            <a:r>
              <a:rPr lang="en-US" sz="1400" b="1" dirty="0">
                <a:solidFill>
                  <a:srgbClr val="006A99"/>
                </a:solidFill>
              </a:rPr>
              <a:t>Summa Health Plan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AB2813A-6A39-46E8-A365-62C4048D0831}"/>
              </a:ext>
            </a:extLst>
          </p:cNvPr>
          <p:cNvSpPr txBox="1"/>
          <p:nvPr/>
        </p:nvSpPr>
        <p:spPr>
          <a:xfrm>
            <a:off x="4783912" y="5692692"/>
            <a:ext cx="20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 Baptist Health</a:t>
            </a:r>
          </a:p>
          <a:p>
            <a:pPr lvl="0"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COO THR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0EC13D-CE95-44CC-92E3-A1705AA83DE7}"/>
              </a:ext>
            </a:extLst>
          </p:cNvPr>
          <p:cNvSpPr txBox="1"/>
          <p:nvPr/>
        </p:nvSpPr>
        <p:spPr>
          <a:xfrm>
            <a:off x="7707948" y="5607627"/>
            <a:ext cx="2002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CEO/COO </a:t>
            </a:r>
            <a:br>
              <a:rPr lang="en-US" sz="1400" b="1" dirty="0">
                <a:solidFill>
                  <a:srgbClr val="006A99"/>
                </a:solidFill>
              </a:rPr>
            </a:br>
            <a:r>
              <a:rPr lang="en-US" sz="1400" b="1" dirty="0">
                <a:solidFill>
                  <a:srgbClr val="006A99"/>
                </a:solidFill>
              </a:rPr>
              <a:t>Sr. of St. Joseph</a:t>
            </a:r>
          </a:p>
          <a:p>
            <a:pPr lvl="0" algn="ctr">
              <a:defRPr/>
            </a:pPr>
            <a:r>
              <a:rPr lang="en-US" sz="1400" b="1" dirty="0">
                <a:solidFill>
                  <a:srgbClr val="006A99"/>
                </a:solidFill>
              </a:rPr>
              <a:t>CEO PeaceHealth</a:t>
            </a:r>
          </a:p>
        </p:txBody>
      </p:sp>
    </p:spTree>
    <p:extLst>
      <p:ext uri="{BB962C8B-B14F-4D97-AF65-F5344CB8AC3E}">
        <p14:creationId xmlns:p14="http://schemas.microsoft.com/office/powerpoint/2010/main" val="23292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BCBD41-6461-47BA-B055-4AE8EF3EA7DF}"/>
              </a:ext>
            </a:extLst>
          </p:cNvPr>
          <p:cNvSpPr/>
          <p:nvPr/>
        </p:nvSpPr>
        <p:spPr>
          <a:xfrm>
            <a:off x="127583" y="1322393"/>
            <a:ext cx="1084521" cy="4489967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0C6D0-8325-44FD-9808-EADBE0A375F5}"/>
              </a:ext>
            </a:extLst>
          </p:cNvPr>
          <p:cNvSpPr/>
          <p:nvPr/>
        </p:nvSpPr>
        <p:spPr>
          <a:xfrm>
            <a:off x="1190843" y="1322393"/>
            <a:ext cx="11100394" cy="4489967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881B7-E6F5-42BD-A08A-E6F1AB1C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79" y="186019"/>
            <a:ext cx="10526228" cy="9326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CEO Advisory Service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2F36-6E1D-4DF4-BF99-7ABE2C7E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2" y="1703491"/>
            <a:ext cx="10058400" cy="3953029"/>
          </a:xfrm>
        </p:spPr>
        <p:txBody>
          <a:bodyPr>
            <a:normAutofit/>
          </a:bodyPr>
          <a:lstStyle/>
          <a:p>
            <a:pPr marL="514350" lvl="0" indent="-514350">
              <a:buSzPct val="125000"/>
              <a:buFont typeface="+mj-lt"/>
              <a:buAutoNum type="arabicPeriod"/>
            </a:pPr>
            <a:r>
              <a:rPr lang="en-US" sz="2800" dirty="0"/>
              <a:t>OnDemand™ Interim Staffing &amp; Leadership Development</a:t>
            </a:r>
          </a:p>
          <a:p>
            <a:pPr marL="457200" lvl="1" indent="457200">
              <a:buSzPct val="150000"/>
            </a:pPr>
            <a:r>
              <a:rPr lang="en-US" dirty="0"/>
              <a:t>Positions:  CEO, COO, CFO, CNO, CMO, CIO, CSO, CHRO</a:t>
            </a:r>
          </a:p>
          <a:p>
            <a:pPr marL="457200" lvl="1" indent="457200">
              <a:buSzPct val="150000"/>
            </a:pPr>
            <a:r>
              <a:rPr lang="en-US" dirty="0"/>
              <a:t>Warbird Partners for Finance Positions</a:t>
            </a:r>
            <a:endParaRPr lang="en-US" sz="2800" dirty="0"/>
          </a:p>
          <a:p>
            <a:pPr marL="509588" lvl="0" indent="-509588">
              <a:buSzPct val="125000"/>
              <a:buFont typeface="+mj-lt"/>
              <a:buAutoNum type="arabicPeriod"/>
            </a:pPr>
            <a:r>
              <a:rPr lang="en-US" sz="2800" dirty="0"/>
              <a:t>Performance Services &amp; Strategic Project Leadership*</a:t>
            </a:r>
          </a:p>
          <a:p>
            <a:pPr marL="457200" lvl="1" indent="457200">
              <a:buSzPct val="150000"/>
            </a:pPr>
            <a:r>
              <a:rPr lang="en-US" dirty="0"/>
              <a:t>Pre and Post Merger Improvement; Turnaround</a:t>
            </a:r>
          </a:p>
          <a:p>
            <a:pPr marL="457200" lvl="1" indent="457200">
              <a:buSzPct val="150000"/>
            </a:pPr>
            <a:r>
              <a:rPr lang="en-US" dirty="0"/>
              <a:t>Ancillary Performance Transformation</a:t>
            </a:r>
          </a:p>
          <a:p>
            <a:pPr marL="457200" lvl="1" indent="457200">
              <a:buSzPct val="150000"/>
            </a:pPr>
            <a:r>
              <a:rPr lang="en-US" dirty="0"/>
              <a:t>Patient Transfer and Flow</a:t>
            </a:r>
          </a:p>
          <a:p>
            <a:pPr marL="457200" lvl="1" indent="457200">
              <a:buSzPct val="150000"/>
            </a:pPr>
            <a:r>
              <a:rPr lang="en-US" dirty="0"/>
              <a:t>Health Service Development</a:t>
            </a:r>
          </a:p>
          <a:p>
            <a:pPr marL="509588" lvl="0" indent="-509588">
              <a:buSzPct val="125000"/>
              <a:buFont typeface="+mj-lt"/>
              <a:buAutoNum type="arabicPeriod"/>
            </a:pPr>
            <a:r>
              <a:rPr lang="en-US" sz="2800" dirty="0"/>
              <a:t>CEO Education</a:t>
            </a:r>
          </a:p>
          <a:p>
            <a:pPr marL="457200" lvl="1" indent="457200">
              <a:buSzPct val="150000"/>
            </a:pPr>
            <a:r>
              <a:rPr lang="en-US" dirty="0"/>
              <a:t>Joint Venture with Healthcare Roundtable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E249-9BB6-4DF1-AEB9-9CFCBAFE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BB650-6FC8-4ED6-AF1D-EBF18ED5CA12}"/>
              </a:ext>
            </a:extLst>
          </p:cNvPr>
          <p:cNvSpPr/>
          <p:nvPr/>
        </p:nvSpPr>
        <p:spPr>
          <a:xfrm>
            <a:off x="276442" y="1322393"/>
            <a:ext cx="1084521" cy="4489967"/>
          </a:xfrm>
          <a:prstGeom prst="rect">
            <a:avLst/>
          </a:prstGeom>
          <a:solidFill>
            <a:srgbClr val="006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621ECCA9-65C6-4AA8-B5A4-A08E2B9F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134" y="1517428"/>
            <a:ext cx="914400" cy="914400"/>
          </a:xfrm>
          <a:prstGeom prst="rect">
            <a:avLst/>
          </a:prstGeom>
        </p:spPr>
      </p:pic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id="{2F5BC5B6-E2AC-4698-BE99-C27861ED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134" y="4621207"/>
            <a:ext cx="914400" cy="914400"/>
          </a:xfrm>
          <a:prstGeom prst="rect">
            <a:avLst/>
          </a:prstGeom>
        </p:spPr>
      </p:pic>
      <p:pic>
        <p:nvPicPr>
          <p:cNvPr id="14" name="Graphic 13" descr="Checklist">
            <a:extLst>
              <a:ext uri="{FF2B5EF4-FFF2-40B4-BE49-F238E27FC236}">
                <a16:creationId xmlns:a16="http://schemas.microsoft.com/office/drawing/2014/main" id="{2B79424D-C355-4CD2-BEC7-B4F4226CB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1502" y="3069318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6E792A-EC9D-45B5-AA1C-78FC58FEA889}"/>
              </a:ext>
            </a:extLst>
          </p:cNvPr>
          <p:cNvSpPr/>
          <p:nvPr/>
        </p:nvSpPr>
        <p:spPr>
          <a:xfrm>
            <a:off x="485553" y="6016046"/>
            <a:ext cx="1033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*Typical model pairs a CEO Advisor with Business Partners; Limited referral service where appropriate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4ACCB-DEE7-48AC-9D90-4E0C742B9539}"/>
              </a:ext>
            </a:extLst>
          </p:cNvPr>
          <p:cNvSpPr/>
          <p:nvPr/>
        </p:nvSpPr>
        <p:spPr>
          <a:xfrm>
            <a:off x="-127590" y="2844825"/>
            <a:ext cx="12418828" cy="180828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62A019-659F-43EE-83B3-6B4BD6822413}"/>
              </a:ext>
            </a:extLst>
          </p:cNvPr>
          <p:cNvSpPr/>
          <p:nvPr/>
        </p:nvSpPr>
        <p:spPr>
          <a:xfrm>
            <a:off x="1570066" y="1693469"/>
            <a:ext cx="9168818" cy="1735531"/>
          </a:xfrm>
          <a:prstGeom prst="rect">
            <a:avLst/>
          </a:prstGeom>
          <a:solidFill>
            <a:srgbClr val="1CADE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881B7-E6F5-42BD-A08A-E6F1AB1C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79" y="186019"/>
            <a:ext cx="10526228" cy="9326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Performance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E249-9BB6-4DF1-AEB9-9CFCBAFE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97FA86-2ECD-4D98-B906-9BD9E070916D}"/>
              </a:ext>
            </a:extLst>
          </p:cNvPr>
          <p:cNvSpPr/>
          <p:nvPr/>
        </p:nvSpPr>
        <p:spPr>
          <a:xfrm>
            <a:off x="1229823" y="1328344"/>
            <a:ext cx="1610449" cy="1900839"/>
          </a:xfrm>
          <a:prstGeom prst="rect">
            <a:avLst/>
          </a:prstGeom>
          <a:solidFill>
            <a:srgbClr val="006A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2E6BBE-8581-4792-A726-D5A86E22F137}"/>
              </a:ext>
            </a:extLst>
          </p:cNvPr>
          <p:cNvSpPr/>
          <p:nvPr/>
        </p:nvSpPr>
        <p:spPr>
          <a:xfrm>
            <a:off x="5957777" y="24247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Labor Productivity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Patient Flow (LOS)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BD431-2616-4573-A51A-CCF498C51ABC}"/>
              </a:ext>
            </a:extLst>
          </p:cNvPr>
          <p:cNvSpPr/>
          <p:nvPr/>
        </p:nvSpPr>
        <p:spPr>
          <a:xfrm>
            <a:off x="2991294" y="1761015"/>
            <a:ext cx="77794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Pre/Post-Merger Performance Improvement/Turnaround</a:t>
            </a:r>
            <a:br>
              <a:rPr lang="en-US" sz="2000" b="1" dirty="0"/>
            </a:br>
            <a:endParaRPr lang="en-US" sz="2000" b="1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Rev Cycle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Physician Enterprise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FDECEB-DAE9-42BF-8025-D976F9B3F3D7}"/>
              </a:ext>
            </a:extLst>
          </p:cNvPr>
          <p:cNvSpPr/>
          <p:nvPr/>
        </p:nvSpPr>
        <p:spPr>
          <a:xfrm>
            <a:off x="1570066" y="4167463"/>
            <a:ext cx="9168818" cy="1735531"/>
          </a:xfrm>
          <a:prstGeom prst="rect">
            <a:avLst/>
          </a:prstGeom>
          <a:solidFill>
            <a:srgbClr val="1CADE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0D76B4-8735-44D7-9EF1-61DE677BFC96}"/>
              </a:ext>
            </a:extLst>
          </p:cNvPr>
          <p:cNvSpPr/>
          <p:nvPr/>
        </p:nvSpPr>
        <p:spPr>
          <a:xfrm>
            <a:off x="1229823" y="3802338"/>
            <a:ext cx="1610449" cy="1900839"/>
          </a:xfrm>
          <a:prstGeom prst="rect">
            <a:avLst/>
          </a:prstGeom>
          <a:solidFill>
            <a:srgbClr val="006A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C43F0-5B63-4A0C-970C-495587411171}"/>
              </a:ext>
            </a:extLst>
          </p:cNvPr>
          <p:cNvSpPr/>
          <p:nvPr/>
        </p:nvSpPr>
        <p:spPr>
          <a:xfrm>
            <a:off x="2959394" y="425848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ct val="125000"/>
            </a:pPr>
            <a:r>
              <a:rPr lang="en-US" sz="2400" b="1" dirty="0">
                <a:solidFill>
                  <a:schemeClr val="bg1"/>
                </a:solidFill>
              </a:rPr>
              <a:t>Pharmacy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340B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Specialty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043CA1-A352-479A-AAE6-27C62C089AF9}"/>
              </a:ext>
            </a:extLst>
          </p:cNvPr>
          <p:cNvSpPr/>
          <p:nvPr/>
        </p:nvSpPr>
        <p:spPr>
          <a:xfrm>
            <a:off x="5957777" y="49971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Supply Chain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System Org Structure</a:t>
            </a:r>
          </a:p>
        </p:txBody>
      </p:sp>
      <p:pic>
        <p:nvPicPr>
          <p:cNvPr id="31" name="Graphic 30" descr="Arrow: Straight">
            <a:extLst>
              <a:ext uri="{FF2B5EF4-FFF2-40B4-BE49-F238E27FC236}">
                <a16:creationId xmlns:a16="http://schemas.microsoft.com/office/drawing/2014/main" id="{20CA749A-5EBE-451C-A703-820E97EA9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5872" y="2013149"/>
            <a:ext cx="914400" cy="914400"/>
          </a:xfrm>
          <a:prstGeom prst="rect">
            <a:avLst/>
          </a:prstGeom>
        </p:spPr>
      </p:pic>
      <p:pic>
        <p:nvPicPr>
          <p:cNvPr id="33" name="Graphic 32" descr="Medicine">
            <a:extLst>
              <a:ext uri="{FF2B5EF4-FFF2-40B4-BE49-F238E27FC236}">
                <a16:creationId xmlns:a16="http://schemas.microsoft.com/office/drawing/2014/main" id="{17E8CF05-3C51-439E-93EA-B91306D59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2788" y="4237065"/>
            <a:ext cx="1084517" cy="1084517"/>
          </a:xfrm>
          <a:prstGeom prst="rect">
            <a:avLst/>
          </a:prstGeom>
        </p:spPr>
      </p:pic>
      <p:pic>
        <p:nvPicPr>
          <p:cNvPr id="34" name="Graphic 33" descr="Arrow: Straight">
            <a:extLst>
              <a:ext uri="{FF2B5EF4-FFF2-40B4-BE49-F238E27FC236}">
                <a16:creationId xmlns:a16="http://schemas.microsoft.com/office/drawing/2014/main" id="{C7BA073B-4391-493A-A35D-7556EA68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283681" y="1671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62A019-659F-43EE-83B3-6B4BD6822413}"/>
              </a:ext>
            </a:extLst>
          </p:cNvPr>
          <p:cNvSpPr/>
          <p:nvPr/>
        </p:nvSpPr>
        <p:spPr>
          <a:xfrm>
            <a:off x="1044009" y="1598232"/>
            <a:ext cx="10604213" cy="1233877"/>
          </a:xfrm>
          <a:prstGeom prst="rect">
            <a:avLst/>
          </a:prstGeom>
          <a:solidFill>
            <a:srgbClr val="1CADE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881B7-E6F5-42BD-A08A-E6F1AB1C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79" y="186019"/>
            <a:ext cx="10526228" cy="9326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Performance Services Cont.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E249-9BB6-4DF1-AEB9-9CFCBAFE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8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97FA86-2ECD-4D98-B906-9BD9E070916D}"/>
              </a:ext>
            </a:extLst>
          </p:cNvPr>
          <p:cNvSpPr/>
          <p:nvPr/>
        </p:nvSpPr>
        <p:spPr>
          <a:xfrm>
            <a:off x="703767" y="1233107"/>
            <a:ext cx="1434900" cy="1351403"/>
          </a:xfrm>
          <a:prstGeom prst="rect">
            <a:avLst/>
          </a:prstGeom>
          <a:solidFill>
            <a:srgbClr val="006A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2E6BBE-8581-4792-A726-D5A86E22F137}"/>
              </a:ext>
            </a:extLst>
          </p:cNvPr>
          <p:cNvSpPr/>
          <p:nvPr/>
        </p:nvSpPr>
        <p:spPr>
          <a:xfrm>
            <a:off x="4856486" y="1993979"/>
            <a:ext cx="21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Supply Chain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BD431-2616-4573-A51A-CCF498C51ABC}"/>
              </a:ext>
            </a:extLst>
          </p:cNvPr>
          <p:cNvSpPr/>
          <p:nvPr/>
        </p:nvSpPr>
        <p:spPr>
          <a:xfrm>
            <a:off x="2478909" y="1556644"/>
            <a:ext cx="203733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Imaging</a:t>
            </a:r>
            <a:endParaRPr lang="en-US" sz="2000" b="1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Throughput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FDECEB-DAE9-42BF-8025-D976F9B3F3D7}"/>
              </a:ext>
            </a:extLst>
          </p:cNvPr>
          <p:cNvSpPr/>
          <p:nvPr/>
        </p:nvSpPr>
        <p:spPr>
          <a:xfrm>
            <a:off x="952523" y="3275829"/>
            <a:ext cx="10604213" cy="1233877"/>
          </a:xfrm>
          <a:prstGeom prst="rect">
            <a:avLst/>
          </a:prstGeom>
          <a:solidFill>
            <a:srgbClr val="1CADE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0D76B4-8735-44D7-9EF1-61DE677BFC96}"/>
              </a:ext>
            </a:extLst>
          </p:cNvPr>
          <p:cNvSpPr/>
          <p:nvPr/>
        </p:nvSpPr>
        <p:spPr>
          <a:xfrm>
            <a:off x="612281" y="2910704"/>
            <a:ext cx="1434900" cy="1351403"/>
          </a:xfrm>
          <a:prstGeom prst="rect">
            <a:avLst/>
          </a:prstGeom>
          <a:solidFill>
            <a:srgbClr val="006A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C43F0-5B63-4A0C-970C-495587411171}"/>
              </a:ext>
            </a:extLst>
          </p:cNvPr>
          <p:cNvSpPr/>
          <p:nvPr/>
        </p:nvSpPr>
        <p:spPr>
          <a:xfrm>
            <a:off x="2478909" y="3334491"/>
            <a:ext cx="6096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  <a:buSzPct val="125000"/>
            </a:pPr>
            <a:r>
              <a:rPr lang="en-US" sz="2400" b="1" dirty="0">
                <a:solidFill>
                  <a:schemeClr val="bg1"/>
                </a:solidFill>
              </a:rPr>
              <a:t>Clinical Laboratory &amp; Blood Management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Supply Chain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Labor Productivity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043CA1-A352-479A-AAE6-27C62C089AF9}"/>
              </a:ext>
            </a:extLst>
          </p:cNvPr>
          <p:cNvSpPr/>
          <p:nvPr/>
        </p:nvSpPr>
        <p:spPr>
          <a:xfrm>
            <a:off x="4810339" y="3792311"/>
            <a:ext cx="2888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Blood &amp; Test Utilization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Core Lab Streamlining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16352F-4B8E-4259-969E-302F9920086A}"/>
              </a:ext>
            </a:extLst>
          </p:cNvPr>
          <p:cNvSpPr/>
          <p:nvPr/>
        </p:nvSpPr>
        <p:spPr>
          <a:xfrm>
            <a:off x="952523" y="4995014"/>
            <a:ext cx="10604213" cy="1233877"/>
          </a:xfrm>
          <a:prstGeom prst="rect">
            <a:avLst/>
          </a:prstGeom>
          <a:solidFill>
            <a:srgbClr val="1CADE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AC63AE-205F-47A8-B71F-6CE356BD9281}"/>
              </a:ext>
            </a:extLst>
          </p:cNvPr>
          <p:cNvSpPr/>
          <p:nvPr/>
        </p:nvSpPr>
        <p:spPr>
          <a:xfrm>
            <a:off x="612281" y="4629889"/>
            <a:ext cx="1434900" cy="1351403"/>
          </a:xfrm>
          <a:prstGeom prst="rect">
            <a:avLst/>
          </a:prstGeom>
          <a:solidFill>
            <a:srgbClr val="006A9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233FC-D1C9-4673-BE1C-FCBED98DF7AA}"/>
              </a:ext>
            </a:extLst>
          </p:cNvPr>
          <p:cNvSpPr/>
          <p:nvPr/>
        </p:nvSpPr>
        <p:spPr>
          <a:xfrm>
            <a:off x="2478909" y="5053676"/>
            <a:ext cx="6096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  <a:buSzPct val="125000"/>
            </a:pPr>
            <a:r>
              <a:rPr lang="en-US" sz="2400" b="1" dirty="0">
                <a:solidFill>
                  <a:schemeClr val="bg1"/>
                </a:solidFill>
              </a:rPr>
              <a:t>Patient Transfer &amp; Flow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Transfer Center/Bed Management</a:t>
            </a:r>
          </a:p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Hospital Process Redesign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A4787-3DCC-4617-A494-E6C0FD4C1C59}"/>
              </a:ext>
            </a:extLst>
          </p:cNvPr>
          <p:cNvSpPr/>
          <p:nvPr/>
        </p:nvSpPr>
        <p:spPr>
          <a:xfrm>
            <a:off x="6974758" y="5460739"/>
            <a:ext cx="2995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Technology Support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B57A80-008D-43C5-8603-C5CDA4E9B2D4}"/>
              </a:ext>
            </a:extLst>
          </p:cNvPr>
          <p:cNvSpPr/>
          <p:nvPr/>
        </p:nvSpPr>
        <p:spPr>
          <a:xfrm>
            <a:off x="7461303" y="1993979"/>
            <a:ext cx="250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/>
              <a:t>Labor Productivity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B121E8-1AAF-46AE-AC15-5798866F5C79}"/>
              </a:ext>
            </a:extLst>
          </p:cNvPr>
          <p:cNvSpPr/>
          <p:nvPr/>
        </p:nvSpPr>
        <p:spPr>
          <a:xfrm>
            <a:off x="7470861" y="3781951"/>
            <a:ext cx="2888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Outreach Opportunity</a:t>
            </a:r>
          </a:p>
        </p:txBody>
      </p:sp>
      <p:pic>
        <p:nvPicPr>
          <p:cNvPr id="7" name="Graphic 6" descr="Needle">
            <a:extLst>
              <a:ext uri="{FF2B5EF4-FFF2-40B4-BE49-F238E27FC236}">
                <a16:creationId xmlns:a16="http://schemas.microsoft.com/office/drawing/2014/main" id="{A359A1A2-765B-410E-88FA-3BE13B1F1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445" y="3110798"/>
            <a:ext cx="914400" cy="914400"/>
          </a:xfrm>
          <a:prstGeom prst="rect">
            <a:avLst/>
          </a:prstGeom>
        </p:spPr>
      </p:pic>
      <p:pic>
        <p:nvPicPr>
          <p:cNvPr id="9" name="Graphic 8" descr="Ambulance">
            <a:extLst>
              <a:ext uri="{FF2B5EF4-FFF2-40B4-BE49-F238E27FC236}">
                <a16:creationId xmlns:a16="http://schemas.microsoft.com/office/drawing/2014/main" id="{124D3107-0AEA-403D-A9E1-736840124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980" y="4908578"/>
            <a:ext cx="914400" cy="914400"/>
          </a:xfrm>
          <a:prstGeom prst="rect">
            <a:avLst/>
          </a:prstGeom>
        </p:spPr>
      </p:pic>
      <p:pic>
        <p:nvPicPr>
          <p:cNvPr id="11" name="Graphic 10" descr="First aid kit">
            <a:extLst>
              <a:ext uri="{FF2B5EF4-FFF2-40B4-BE49-F238E27FC236}">
                <a16:creationId xmlns:a16="http://schemas.microsoft.com/office/drawing/2014/main" id="{2ED57FDC-F58E-436C-892D-0E3FF6208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980" y="14922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A3F4998B-C02B-4086-AAE4-CD10611C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1" y="263527"/>
            <a:ext cx="10643191" cy="932688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Service Development with CEO Advisory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8981-1D48-4CAC-9F0A-E370BF89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D35-DBD1-454B-8558-E097EA4A1B9B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F05FFA-819D-47D0-AAA9-0D5AE1C0111E}"/>
              </a:ext>
            </a:extLst>
          </p:cNvPr>
          <p:cNvGrpSpPr/>
          <p:nvPr/>
        </p:nvGrpSpPr>
        <p:grpSpPr>
          <a:xfrm>
            <a:off x="-423386" y="1636612"/>
            <a:ext cx="12870239" cy="5780894"/>
            <a:chOff x="-412376" y="919611"/>
            <a:chExt cx="12870239" cy="5780894"/>
          </a:xfrm>
        </p:grpSpPr>
        <p:pic>
          <p:nvPicPr>
            <p:cNvPr id="47" name="Graphic 46" descr="City">
              <a:extLst>
                <a:ext uri="{FF2B5EF4-FFF2-40B4-BE49-F238E27FC236}">
                  <a16:creationId xmlns:a16="http://schemas.microsoft.com/office/drawing/2014/main" id="{ECECB861-1C77-4B67-948B-9C1A131B4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5405"/>
            <a:stretch/>
          </p:blipFill>
          <p:spPr>
            <a:xfrm>
              <a:off x="8451068" y="919611"/>
              <a:ext cx="1483602" cy="5780894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3FF745C-0C85-4240-A8D7-3944EA136C44}"/>
                </a:ext>
              </a:extLst>
            </p:cNvPr>
            <p:cNvGrpSpPr/>
            <p:nvPr/>
          </p:nvGrpSpPr>
          <p:grpSpPr>
            <a:xfrm>
              <a:off x="-412376" y="972763"/>
              <a:ext cx="12870239" cy="5440760"/>
              <a:chOff x="-412376" y="972763"/>
              <a:chExt cx="12870239" cy="5440760"/>
            </a:xfrm>
          </p:grpSpPr>
          <p:pic>
            <p:nvPicPr>
              <p:cNvPr id="8" name="Graphic 7" descr="Building">
                <a:extLst>
                  <a:ext uri="{FF2B5EF4-FFF2-40B4-BE49-F238E27FC236}">
                    <a16:creationId xmlns:a16="http://schemas.microsoft.com/office/drawing/2014/main" id="{AC7A1C3B-1EE5-4EC2-BA12-5BDFDCCD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40049" y="2715431"/>
                <a:ext cx="2344479" cy="3160381"/>
              </a:xfrm>
              <a:prstGeom prst="rect">
                <a:avLst/>
              </a:prstGeom>
            </p:spPr>
          </p:pic>
          <p:pic>
            <p:nvPicPr>
              <p:cNvPr id="10" name="Graphic 9" descr="Schoolhouse">
                <a:extLst>
                  <a:ext uri="{FF2B5EF4-FFF2-40B4-BE49-F238E27FC236}">
                    <a16:creationId xmlns:a16="http://schemas.microsoft.com/office/drawing/2014/main" id="{0FEAA88F-BE58-4997-B932-4A5362BF3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412376" y="2308897"/>
                <a:ext cx="3044952" cy="4104626"/>
              </a:xfrm>
              <a:prstGeom prst="rect">
                <a:avLst/>
              </a:prstGeom>
            </p:spPr>
          </p:pic>
          <p:pic>
            <p:nvPicPr>
              <p:cNvPr id="14" name="Graphic 13" descr="Hospital">
                <a:extLst>
                  <a:ext uri="{FF2B5EF4-FFF2-40B4-BE49-F238E27FC236}">
                    <a16:creationId xmlns:a16="http://schemas.microsoft.com/office/drawing/2014/main" id="{C0706B98-890B-4939-B369-7563CE541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59578" y="2244338"/>
                <a:ext cx="3043423" cy="4102565"/>
              </a:xfrm>
              <a:prstGeom prst="rect">
                <a:avLst/>
              </a:prstGeom>
            </p:spPr>
          </p:pic>
          <p:pic>
            <p:nvPicPr>
              <p:cNvPr id="16" name="Graphic 15" descr="Hospital">
                <a:extLst>
                  <a:ext uri="{FF2B5EF4-FFF2-40B4-BE49-F238E27FC236}">
                    <a16:creationId xmlns:a16="http://schemas.microsoft.com/office/drawing/2014/main" id="{2D896F67-FD64-4195-9267-562F87387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414440" y="2244336"/>
                <a:ext cx="3043423" cy="4102565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CFE4639-A001-4DE0-A4B4-FE8B4BCF3467}"/>
                  </a:ext>
                </a:extLst>
              </p:cNvPr>
              <p:cNvSpPr/>
              <p:nvPr/>
            </p:nvSpPr>
            <p:spPr>
              <a:xfrm>
                <a:off x="9683281" y="4235669"/>
                <a:ext cx="2505740" cy="707886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General </a:t>
                </a:r>
                <a:b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Hospitals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314B3C5-4C16-4549-ACBE-A2F3DBC36916}"/>
                  </a:ext>
                </a:extLst>
              </p:cNvPr>
              <p:cNvSpPr/>
              <p:nvPr/>
            </p:nvSpPr>
            <p:spPr>
              <a:xfrm>
                <a:off x="3528419" y="4235669"/>
                <a:ext cx="2505740" cy="400110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Specialty Hospitals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85DAD08-2CDD-499D-A221-E5E2E3B981B2}"/>
                  </a:ext>
                </a:extLst>
              </p:cNvPr>
              <p:cNvSpPr/>
              <p:nvPr/>
            </p:nvSpPr>
            <p:spPr>
              <a:xfrm>
                <a:off x="2317310" y="3629393"/>
                <a:ext cx="1172842" cy="707886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Senior </a:t>
                </a:r>
                <a:b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Living</a:t>
                </a:r>
              </a:p>
            </p:txBody>
          </p:sp>
          <p:pic>
            <p:nvPicPr>
              <p:cNvPr id="45" name="Graphic 44" descr="City">
                <a:extLst>
                  <a:ext uri="{FF2B5EF4-FFF2-40B4-BE49-F238E27FC236}">
                    <a16:creationId xmlns:a16="http://schemas.microsoft.com/office/drawing/2014/main" id="{CA2CF410-9FC2-4FAA-9D87-35D3F3430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4456" t="52114" r="34864" b="17176"/>
              <a:stretch/>
            </p:blipFill>
            <p:spPr>
              <a:xfrm>
                <a:off x="7166052" y="3940823"/>
                <a:ext cx="1315713" cy="1775306"/>
              </a:xfrm>
              <a:prstGeom prst="rect">
                <a:avLst/>
              </a:prstGeom>
            </p:spPr>
          </p:pic>
          <p:pic>
            <p:nvPicPr>
              <p:cNvPr id="52" name="Graphic 51" descr="City">
                <a:extLst>
                  <a:ext uri="{FF2B5EF4-FFF2-40B4-BE49-F238E27FC236}">
                    <a16:creationId xmlns:a16="http://schemas.microsoft.com/office/drawing/2014/main" id="{E1CFFB45-8325-46E3-A0B9-075E65701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20620" r="50004" b="48383"/>
              <a:stretch/>
            </p:blipFill>
            <p:spPr>
              <a:xfrm>
                <a:off x="6499226" y="972763"/>
                <a:ext cx="1259777" cy="2983889"/>
              </a:xfrm>
              <a:custGeom>
                <a:avLst/>
                <a:gdLst>
                  <a:gd name="connsiteX0" fmla="*/ 0 w 1259777"/>
                  <a:gd name="connsiteY0" fmla="*/ 0 h 2983889"/>
                  <a:gd name="connsiteX1" fmla="*/ 1259777 w 1259777"/>
                  <a:gd name="connsiteY1" fmla="*/ 0 h 2983889"/>
                  <a:gd name="connsiteX2" fmla="*/ 1259777 w 1259777"/>
                  <a:gd name="connsiteY2" fmla="*/ 2983889 h 2983889"/>
                  <a:gd name="connsiteX3" fmla="*/ 878208 w 1259777"/>
                  <a:gd name="connsiteY3" fmla="*/ 2983889 h 2983889"/>
                  <a:gd name="connsiteX4" fmla="*/ 878208 w 1259777"/>
                  <a:gd name="connsiteY4" fmla="*/ 2456574 h 2983889"/>
                  <a:gd name="connsiteX5" fmla="*/ 72796 w 1259777"/>
                  <a:gd name="connsiteY5" fmla="*/ 2456574 h 2983889"/>
                  <a:gd name="connsiteX6" fmla="*/ 72796 w 1259777"/>
                  <a:gd name="connsiteY6" fmla="*/ 2477490 h 2983889"/>
                  <a:gd name="connsiteX7" fmla="*/ 0 w 1259777"/>
                  <a:gd name="connsiteY7" fmla="*/ 2477490 h 2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9777" h="2983889">
                    <a:moveTo>
                      <a:pt x="0" y="0"/>
                    </a:moveTo>
                    <a:lnTo>
                      <a:pt x="1259777" y="0"/>
                    </a:lnTo>
                    <a:lnTo>
                      <a:pt x="1259777" y="2983889"/>
                    </a:lnTo>
                    <a:lnTo>
                      <a:pt x="878208" y="2983889"/>
                    </a:lnTo>
                    <a:lnTo>
                      <a:pt x="878208" y="2456574"/>
                    </a:lnTo>
                    <a:lnTo>
                      <a:pt x="72796" y="2456574"/>
                    </a:lnTo>
                    <a:lnTo>
                      <a:pt x="72796" y="2477490"/>
                    </a:lnTo>
                    <a:lnTo>
                      <a:pt x="0" y="2477490"/>
                    </a:lnTo>
                    <a:close/>
                  </a:path>
                </a:pathLst>
              </a:custGeom>
            </p:spPr>
          </p:pic>
          <p:pic>
            <p:nvPicPr>
              <p:cNvPr id="48" name="Graphic 47" descr="City">
                <a:extLst>
                  <a:ext uri="{FF2B5EF4-FFF2-40B4-BE49-F238E27FC236}">
                    <a16:creationId xmlns:a16="http://schemas.microsoft.com/office/drawing/2014/main" id="{A3E8988C-FF50-4CDD-9705-A57D810B11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t="43028" r="65198" b="17387"/>
              <a:stretch/>
            </p:blipFill>
            <p:spPr>
              <a:xfrm>
                <a:off x="5747483" y="3397253"/>
                <a:ext cx="1492476" cy="2288346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C4210C3-B860-4F26-B52B-109212B7A0A9}"/>
                  </a:ext>
                </a:extLst>
              </p:cNvPr>
              <p:cNvSpPr/>
              <p:nvPr/>
            </p:nvSpPr>
            <p:spPr>
              <a:xfrm>
                <a:off x="6475654" y="2226151"/>
                <a:ext cx="1315714" cy="400110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Telehealth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3DB11AC-3E85-4E51-AD94-6CBB318EC7A9}"/>
                  </a:ext>
                </a:extLst>
              </p:cNvPr>
              <p:cNvSpPr/>
              <p:nvPr/>
            </p:nvSpPr>
            <p:spPr>
              <a:xfrm>
                <a:off x="6070140" y="3602709"/>
                <a:ext cx="1173244" cy="707886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Physician </a:t>
                </a:r>
                <a:b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Groups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39B9A37-2188-4CDE-BC12-7667E4603F37}"/>
                  </a:ext>
                </a:extLst>
              </p:cNvPr>
              <p:cNvSpPr/>
              <p:nvPr/>
            </p:nvSpPr>
            <p:spPr>
              <a:xfrm>
                <a:off x="11011" y="4235669"/>
                <a:ext cx="2244776" cy="707886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Preventive </a:t>
                </a:r>
              </a:p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Services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0B0EDC1-78E6-4B7A-8728-3C4C1ABF0A91}"/>
                  </a:ext>
                </a:extLst>
              </p:cNvPr>
              <p:cNvSpPr/>
              <p:nvPr/>
            </p:nvSpPr>
            <p:spPr>
              <a:xfrm>
                <a:off x="8336774" y="2787392"/>
                <a:ext cx="1407821" cy="707886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Outpatient </a:t>
                </a:r>
              </a:p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Services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DD3E9F9-9D01-4291-A5E4-2A640328ADD4}"/>
                  </a:ext>
                </a:extLst>
              </p:cNvPr>
              <p:cNvSpPr/>
              <p:nvPr/>
            </p:nvSpPr>
            <p:spPr>
              <a:xfrm>
                <a:off x="7266373" y="4452445"/>
                <a:ext cx="1095243" cy="707886"/>
              </a:xfrm>
              <a:prstGeom prst="rect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Home </a:t>
                </a:r>
              </a:p>
              <a:p>
                <a:pPr algn="ctr"/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Care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A5F899-FBB5-4A6B-8B32-06501969D366}"/>
              </a:ext>
            </a:extLst>
          </p:cNvPr>
          <p:cNvGrpSpPr/>
          <p:nvPr/>
        </p:nvGrpSpPr>
        <p:grpSpPr>
          <a:xfrm>
            <a:off x="-203450" y="5694715"/>
            <a:ext cx="914400" cy="914400"/>
            <a:chOff x="-177814" y="5527259"/>
            <a:chExt cx="914400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5C7DAC-3295-422A-A300-6ACAAA0FA83C}"/>
                </a:ext>
              </a:extLst>
            </p:cNvPr>
            <p:cNvSpPr/>
            <p:nvPr/>
          </p:nvSpPr>
          <p:spPr>
            <a:xfrm>
              <a:off x="36014" y="5795452"/>
              <a:ext cx="296559" cy="23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Ambulance">
              <a:extLst>
                <a:ext uri="{FF2B5EF4-FFF2-40B4-BE49-F238E27FC236}">
                  <a16:creationId xmlns:a16="http://schemas.microsoft.com/office/drawing/2014/main" id="{5670F02C-BAC1-4A59-BDB1-BD9456A8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77814" y="5527259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D1CE78-B135-48A8-AE46-B62CB155A430}"/>
              </a:ext>
            </a:extLst>
          </p:cNvPr>
          <p:cNvGrpSpPr/>
          <p:nvPr/>
        </p:nvGrpSpPr>
        <p:grpSpPr>
          <a:xfrm>
            <a:off x="2724602" y="5694715"/>
            <a:ext cx="914400" cy="914400"/>
            <a:chOff x="2724602" y="5614273"/>
            <a:chExt cx="914400" cy="91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405364-960D-49EE-A7E6-4D553174E759}"/>
                </a:ext>
              </a:extLst>
            </p:cNvPr>
            <p:cNvSpPr/>
            <p:nvPr/>
          </p:nvSpPr>
          <p:spPr>
            <a:xfrm>
              <a:off x="2952385" y="5879807"/>
              <a:ext cx="296559" cy="23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Ambulance">
              <a:extLst>
                <a:ext uri="{FF2B5EF4-FFF2-40B4-BE49-F238E27FC236}">
                  <a16:creationId xmlns:a16="http://schemas.microsoft.com/office/drawing/2014/main" id="{57FE94C4-6ACB-4233-9125-C965912D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724602" y="5614273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A4C981-D817-4A40-B433-86C0F17551CA}"/>
              </a:ext>
            </a:extLst>
          </p:cNvPr>
          <p:cNvGrpSpPr/>
          <p:nvPr/>
        </p:nvGrpSpPr>
        <p:grpSpPr>
          <a:xfrm>
            <a:off x="5627018" y="5694715"/>
            <a:ext cx="914400" cy="914400"/>
            <a:chOff x="5627018" y="5476285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CBF315-9AF8-4387-8538-5CE09CC40E8B}"/>
                </a:ext>
              </a:extLst>
            </p:cNvPr>
            <p:cNvSpPr/>
            <p:nvPr/>
          </p:nvSpPr>
          <p:spPr>
            <a:xfrm>
              <a:off x="5863455" y="5737909"/>
              <a:ext cx="296559" cy="23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Ambulance">
              <a:extLst>
                <a:ext uri="{FF2B5EF4-FFF2-40B4-BE49-F238E27FC236}">
                  <a16:creationId xmlns:a16="http://schemas.microsoft.com/office/drawing/2014/main" id="{8CA90C66-19B7-46FF-8A5A-7B8BD6D62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27018" y="5476285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18F831-463A-44DB-B05D-B9527C31D5BE}"/>
              </a:ext>
            </a:extLst>
          </p:cNvPr>
          <p:cNvGrpSpPr/>
          <p:nvPr/>
        </p:nvGrpSpPr>
        <p:grpSpPr>
          <a:xfrm>
            <a:off x="8529434" y="5694715"/>
            <a:ext cx="914400" cy="914400"/>
            <a:chOff x="8529434" y="5624532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4D6804-C00D-41D8-9516-0DB4F9D5E8B1}"/>
                </a:ext>
              </a:extLst>
            </p:cNvPr>
            <p:cNvSpPr/>
            <p:nvPr/>
          </p:nvSpPr>
          <p:spPr>
            <a:xfrm>
              <a:off x="8736477" y="5896519"/>
              <a:ext cx="296559" cy="23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 descr="Ambulance">
              <a:extLst>
                <a:ext uri="{FF2B5EF4-FFF2-40B4-BE49-F238E27FC236}">
                  <a16:creationId xmlns:a16="http://schemas.microsoft.com/office/drawing/2014/main" id="{4D30273D-5784-4776-B564-D5DF2C3CE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529434" y="5624532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147A47-3212-4257-BD4F-C5883972D281}"/>
              </a:ext>
            </a:extLst>
          </p:cNvPr>
          <p:cNvGrpSpPr/>
          <p:nvPr/>
        </p:nvGrpSpPr>
        <p:grpSpPr>
          <a:xfrm>
            <a:off x="11431850" y="5694715"/>
            <a:ext cx="914400" cy="914400"/>
            <a:chOff x="11431850" y="5540123"/>
            <a:chExt cx="914400" cy="914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ADE66C-0F7B-4DC2-B9E7-84CAD95D1496}"/>
                </a:ext>
              </a:extLst>
            </p:cNvPr>
            <p:cNvSpPr/>
            <p:nvPr/>
          </p:nvSpPr>
          <p:spPr>
            <a:xfrm>
              <a:off x="11640729" y="5807167"/>
              <a:ext cx="296559" cy="23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 descr="Ambulance">
              <a:extLst>
                <a:ext uri="{FF2B5EF4-FFF2-40B4-BE49-F238E27FC236}">
                  <a16:creationId xmlns:a16="http://schemas.microsoft.com/office/drawing/2014/main" id="{7DEF32AB-CB83-4655-B540-0AA9F9CF0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31850" y="5540123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D4720C5-FC28-4A38-ADC0-02F6F52417CB}"/>
              </a:ext>
            </a:extLst>
          </p:cNvPr>
          <p:cNvSpPr/>
          <p:nvPr/>
        </p:nvSpPr>
        <p:spPr>
          <a:xfrm>
            <a:off x="1" y="1154662"/>
            <a:ext cx="1218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6A99"/>
                </a:solidFill>
              </a:rPr>
              <a:t>Development of Spectrum of Healthcare Services</a:t>
            </a:r>
          </a:p>
        </p:txBody>
      </p:sp>
    </p:spTree>
    <p:extLst>
      <p:ext uri="{BB962C8B-B14F-4D97-AF65-F5344CB8AC3E}">
        <p14:creationId xmlns:p14="http://schemas.microsoft.com/office/powerpoint/2010/main" val="37453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 Advisory Slides with photo template" id="{90542C97-147F-430C-9903-26A9FE8D646C}" vid="{1497FDAA-965D-4CC1-AF76-07755A97EE48}"/>
    </a:ext>
  </a:extLst>
</a:theme>
</file>

<file path=ppt/theme/theme2.xml><?xml version="1.0" encoding="utf-8"?>
<a:theme xmlns:a="http://schemas.openxmlformats.org/drawingml/2006/main" name="CEO Adv Template 1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 Advisory PPT-Template ver" id="{ADBB70B6-58F2-4AFF-971D-E2C1388098E8}" vid="{D10EF173-FDEE-4888-AD63-07C1B45BE3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 Advisory Slides with photo template</Template>
  <TotalTime>945</TotalTime>
  <Words>687</Words>
  <Application>Microsoft Office PowerPoint</Application>
  <PresentationFormat>Widescreen</PresentationFormat>
  <Paragraphs>260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Abadi Extra Light</vt:lpstr>
      <vt:lpstr>Arial</vt:lpstr>
      <vt:lpstr>Avenir Book</vt:lpstr>
      <vt:lpstr>Bradley Hand ITC</vt:lpstr>
      <vt:lpstr>Calibri</vt:lpstr>
      <vt:lpstr>Calibri Light</vt:lpstr>
      <vt:lpstr>Courier New</vt:lpstr>
      <vt:lpstr>Times New Roman</vt:lpstr>
      <vt:lpstr>Wingdings</vt:lpstr>
      <vt:lpstr>1_Retrospect</vt:lpstr>
      <vt:lpstr>CEO Adv Template 1</vt:lpstr>
      <vt:lpstr>CEO Advisory Services Nanjing Innovation Summit-June 2019</vt:lpstr>
      <vt:lpstr>Presentation</vt:lpstr>
      <vt:lpstr>PowerPoint Presentation</vt:lpstr>
      <vt:lpstr>PowerPoint Presentation</vt:lpstr>
      <vt:lpstr>The CEO Advisory Team</vt:lpstr>
      <vt:lpstr>CEO Advisory Service Lines</vt:lpstr>
      <vt:lpstr>Performance Services</vt:lpstr>
      <vt:lpstr>Performance Services Cont.</vt:lpstr>
      <vt:lpstr>Health Service Development with CEO Advisory</vt:lpstr>
      <vt:lpstr>Other Development Skills</vt:lpstr>
      <vt:lpstr>CEO Roundtable</vt:lpstr>
      <vt:lpstr>PowerPoint Presentation</vt:lpstr>
      <vt:lpstr>The 3 Aims + 1</vt:lpstr>
      <vt:lpstr>Care For Millions, One Person At A Time</vt:lpstr>
      <vt:lpstr>“Melting Pot” of Innovation Tools</vt:lpstr>
      <vt:lpstr>Patients Going To Care</vt:lpstr>
      <vt:lpstr>Care &amp; Health Going To/With Patient</vt:lpstr>
      <vt:lpstr>Innovation Driving Clinical Education </vt:lpstr>
      <vt:lpstr>Urban Planning/Land Use</vt:lpstr>
      <vt:lpstr>PowerPoint Presentation</vt:lpstr>
      <vt:lpstr>Elements of Leadership  Innovation</vt:lpstr>
      <vt:lpstr>Evolution of Health Leadership Education </vt:lpstr>
      <vt:lpstr>Conclusion</vt:lpstr>
      <vt:lpstr>Stephen C. Hanson, Partner Steve.Hanson@CEOAdvisoryNetwork.com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Yordy-TIG Companies</dc:creator>
  <cp:lastModifiedBy>tasha mauler</cp:lastModifiedBy>
  <cp:revision>83</cp:revision>
  <dcterms:created xsi:type="dcterms:W3CDTF">2018-10-03T18:08:21Z</dcterms:created>
  <dcterms:modified xsi:type="dcterms:W3CDTF">2019-10-09T02:53:57Z</dcterms:modified>
</cp:coreProperties>
</file>